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  <p:sldMasterId id="2147483727" r:id="rId2"/>
  </p:sldMasterIdLst>
  <p:notesMasterIdLst>
    <p:notesMasterId r:id="rId103"/>
  </p:notesMasterIdLst>
  <p:handoutMasterIdLst>
    <p:handoutMasterId r:id="rId104"/>
  </p:handoutMasterIdLst>
  <p:sldIdLst>
    <p:sldId id="313" r:id="rId3"/>
    <p:sldId id="257" r:id="rId4"/>
    <p:sldId id="336" r:id="rId5"/>
    <p:sldId id="258" r:id="rId6"/>
    <p:sldId id="337" r:id="rId7"/>
    <p:sldId id="259" r:id="rId8"/>
    <p:sldId id="260" r:id="rId9"/>
    <p:sldId id="338" r:id="rId10"/>
    <p:sldId id="261" r:id="rId11"/>
    <p:sldId id="262" r:id="rId12"/>
    <p:sldId id="318" r:id="rId13"/>
    <p:sldId id="263" r:id="rId14"/>
    <p:sldId id="348" r:id="rId15"/>
    <p:sldId id="319" r:id="rId16"/>
    <p:sldId id="340" r:id="rId17"/>
    <p:sldId id="264" r:id="rId18"/>
    <p:sldId id="339" r:id="rId19"/>
    <p:sldId id="320" r:id="rId20"/>
    <p:sldId id="286" r:id="rId21"/>
    <p:sldId id="321" r:id="rId22"/>
    <p:sldId id="265" r:id="rId23"/>
    <p:sldId id="322" r:id="rId24"/>
    <p:sldId id="266" r:id="rId25"/>
    <p:sldId id="324" r:id="rId26"/>
    <p:sldId id="267" r:id="rId27"/>
    <p:sldId id="323" r:id="rId28"/>
    <p:sldId id="342" r:id="rId29"/>
    <p:sldId id="343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44" r:id="rId40"/>
    <p:sldId id="349" r:id="rId41"/>
    <p:sldId id="362" r:id="rId42"/>
    <p:sldId id="345" r:id="rId43"/>
    <p:sldId id="346" r:id="rId44"/>
    <p:sldId id="347" r:id="rId45"/>
    <p:sldId id="325" r:id="rId46"/>
    <p:sldId id="268" r:id="rId47"/>
    <p:sldId id="269" r:id="rId48"/>
    <p:sldId id="270" r:id="rId49"/>
    <p:sldId id="326" r:id="rId50"/>
    <p:sldId id="287" r:id="rId51"/>
    <p:sldId id="271" r:id="rId52"/>
    <p:sldId id="272" r:id="rId53"/>
    <p:sldId id="273" r:id="rId54"/>
    <p:sldId id="288" r:id="rId55"/>
    <p:sldId id="274" r:id="rId56"/>
    <p:sldId id="275" r:id="rId57"/>
    <p:sldId id="276" r:id="rId58"/>
    <p:sldId id="277" r:id="rId59"/>
    <p:sldId id="278" r:id="rId60"/>
    <p:sldId id="352" r:id="rId61"/>
    <p:sldId id="279" r:id="rId62"/>
    <p:sldId id="281" r:id="rId63"/>
    <p:sldId id="282" r:id="rId64"/>
    <p:sldId id="283" r:id="rId65"/>
    <p:sldId id="350" r:id="rId66"/>
    <p:sldId id="285" r:id="rId67"/>
    <p:sldId id="289" r:id="rId68"/>
    <p:sldId id="290" r:id="rId69"/>
    <p:sldId id="341" r:id="rId70"/>
    <p:sldId id="292" r:id="rId71"/>
    <p:sldId id="328" r:id="rId72"/>
    <p:sldId id="293" r:id="rId73"/>
    <p:sldId id="351" r:id="rId74"/>
    <p:sldId id="294" r:id="rId75"/>
    <p:sldId id="330" r:id="rId76"/>
    <p:sldId id="295" r:id="rId77"/>
    <p:sldId id="296" r:id="rId78"/>
    <p:sldId id="297" r:id="rId79"/>
    <p:sldId id="298" r:id="rId80"/>
    <p:sldId id="299" r:id="rId81"/>
    <p:sldId id="300" r:id="rId82"/>
    <p:sldId id="301" r:id="rId83"/>
    <p:sldId id="331" r:id="rId84"/>
    <p:sldId id="302" r:id="rId85"/>
    <p:sldId id="303" r:id="rId86"/>
    <p:sldId id="304" r:id="rId87"/>
    <p:sldId id="305" r:id="rId88"/>
    <p:sldId id="306" r:id="rId89"/>
    <p:sldId id="309" r:id="rId90"/>
    <p:sldId id="307" r:id="rId91"/>
    <p:sldId id="310" r:id="rId92"/>
    <p:sldId id="311" r:id="rId93"/>
    <p:sldId id="308" r:id="rId94"/>
    <p:sldId id="332" r:id="rId95"/>
    <p:sldId id="333" r:id="rId96"/>
    <p:sldId id="334" r:id="rId97"/>
    <p:sldId id="335" r:id="rId98"/>
    <p:sldId id="314" r:id="rId99"/>
    <p:sldId id="315" r:id="rId100"/>
    <p:sldId id="316" r:id="rId101"/>
    <p:sldId id="317" r:id="rId102"/>
  </p:sldIdLst>
  <p:sldSz cx="9144000" cy="6858000" type="screen4x3"/>
  <p:notesSz cx="7099300" cy="10234613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accent1"/>
      </a:buClr>
      <a:buSzPct val="65000"/>
      <a:buFont typeface="Wingdings" panose="05000000000000000000" pitchFamily="2" charset="2"/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accent1"/>
      </a:buClr>
      <a:buSzPct val="65000"/>
      <a:buFont typeface="Wingdings" panose="05000000000000000000" pitchFamily="2" charset="2"/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accent1"/>
      </a:buClr>
      <a:buSzPct val="65000"/>
      <a:buFont typeface="Wingdings" panose="05000000000000000000" pitchFamily="2" charset="2"/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accent1"/>
      </a:buClr>
      <a:buSzPct val="65000"/>
      <a:buFont typeface="Wingdings" panose="05000000000000000000" pitchFamily="2" charset="2"/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accent1"/>
      </a:buClr>
      <a:buSzPct val="65000"/>
      <a:buFont typeface="Wingdings" panose="05000000000000000000" pitchFamily="2" charset="2"/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200" kern="1200">
        <a:solidFill>
          <a:schemeClr val="hlink"/>
        </a:solidFill>
        <a:latin typeface="Times New Roman" panose="02020603050405020304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E015F"/>
    <a:srgbClr val="CC0000"/>
    <a:srgbClr val="CC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33" autoAdjust="0"/>
    <p:restoredTop sz="94805" autoAdjust="0"/>
  </p:normalViewPr>
  <p:slideViewPr>
    <p:cSldViewPr>
      <p:cViewPr varScale="1">
        <p:scale>
          <a:sx n="76" d="100"/>
          <a:sy n="76" d="100"/>
        </p:scale>
        <p:origin x="102" y="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8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wmf"/><Relationship Id="rId4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1.wmf"/><Relationship Id="rId7" Type="http://schemas.openxmlformats.org/officeDocument/2006/relationships/image" Target="../media/image14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13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Relationship Id="rId9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spcBef>
                <a:spcPct val="0"/>
              </a:spcBef>
              <a:buClrTx/>
              <a:buSzTx/>
              <a:buFontTx/>
              <a:buNone/>
              <a:defRPr kumimoji="0"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8EDED05E-182A-4280-922D-1EEE9F748ED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6467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spcBef>
                <a:spcPct val="0"/>
              </a:spcBef>
              <a:buClrTx/>
              <a:buSzTx/>
              <a:buFontTx/>
              <a:buNone/>
              <a:defRPr kumimoji="0" sz="1300" smtClean="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spcBef>
                <a:spcPct val="0"/>
              </a:spcBef>
              <a:buClrTx/>
              <a:buSzTx/>
              <a:buFontTx/>
              <a:buNone/>
              <a:defRPr kumimoji="0"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0DF1A6A1-40B9-4819-8876-1BA0B3548940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89512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D915EB3-A74B-4718-9E89-3AD31610F25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48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98C0302-5A22-442D-8EED-D55792B379BF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21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760C5CF-A704-4A98-84FA-72150ECC8BF5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295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A3AEB83-3ECB-4DC9-8C52-8717A9EE456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517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08675E3-608D-4563-ABF6-0B8338D4A88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08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05F34FB-A769-4748-98B5-8DDED8DB28F5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327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6DCE2B2-F588-48CD-9B48-6D2C47E8F23C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39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47E2F8E-F422-41E1-9C7B-47CF7684C4F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634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5ABC9C0-F6CD-44C9-99A1-F56EC0887232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1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BF206B7-E59A-41A7-AA3F-35EE8F91E17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588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7F13482-5C39-4D1F-8A77-3F1468A071A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760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99768C8-B25A-45D2-993D-5DE097A5F945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006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0BD9CF0-B9D0-4D91-A51D-381798115DF5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26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95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46A0934-3801-4C08-B104-D0DB458D1D7D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36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D6B4503-A8CF-411E-ACF3-B6216F58D80C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063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C643F29-629A-4ECB-B3FD-601484771402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665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F346EFD-D191-4DFD-BF04-FAB3336BD3E0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965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DDAD0B4-D610-44C3-8A86-11A94355D193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28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9B8EC75-13D6-48DD-A2CF-8720D8759EB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82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F7515BC-E19D-4947-9E00-047D2F5EB2E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64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24C1C02-2368-4E13-AE3C-D54A5A3A7C8E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43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71555A1-EB81-4B57-8B8A-18B645BFD84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1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06B1593-F106-488E-9AC0-AFBEE9D61969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31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BB50B50-BC68-43EE-8C52-8EAB3BE63510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33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CEAEFCD-5099-4F83-8709-A91862A9C851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367A0A9-29CF-4288-8DC0-4C5CF126C6E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0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789C438-CD76-44DC-987B-EFD9ECCFB46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14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F5A418B-764C-4FE2-B6C9-F63A6EF57E3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247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35756FA-3652-48FB-8612-759E7AA0540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58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35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F8AF6E5-FD73-46E8-A13D-397D9D7CBAF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342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9E455F1-152F-497A-9D92-B13C81F66B90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024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5A1A194-5629-47E4-9FCE-B5CCCF8AC207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27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E0F2782-48E1-4FFA-A211-267BB7771B4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4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67DEE41-0178-4B50-B0E0-BE498835DD8F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42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74FDC92-F073-465E-89B5-AC2C8A6CAFAD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08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4E4F66D-BD11-426F-A789-C439AB0573A1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21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2492D2E-F17C-477A-92BC-E528723E5FD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198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0929117-879D-49BA-A194-506FCDE989D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69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77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1A83440-86F5-454F-87F8-B7AC2F3DA8FD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117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15009F9-AF66-4446-8728-47B2E03D437E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81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C19F757-31A5-4FE0-94C5-476FD0B9A10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401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3032396-E947-42FF-ABAA-53DA3DB19B99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40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E44EAAF-19FB-48A7-A84A-35D217D7D427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744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E3FB422-422D-4440-A961-A2280B150A5A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88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B24C3D2-EA18-4E2E-AE82-256B62DE758F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45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DEB16C4-22AA-4355-A736-F3D07D6D3F97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70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8449341-1593-403C-8990-7CB34CA324CF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45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945AB29-9F0A-449E-9384-159287D98BE5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79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011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69B03E3-166F-471A-BE6D-7638AC3864D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03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929B0A4-95D5-4D3D-B5BA-6C5E1C24F35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43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E8E3956-0F28-4FB9-B6E4-E9E121B4D58B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03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3C3282C-FBCA-4DFB-B123-FB0A5D848FED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512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DC42008-0580-4B95-93F2-4E9F0F17AB5C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15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0C4F3BA-0B6C-495D-B4B8-E0D269C7A31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581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0324C3D-D60B-4395-A174-3249C29B8A21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75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25C105B-92A1-40ED-BDCB-E73EB8E5E5F4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656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659CEF9-2726-4A20-BFCF-8F530117E210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6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8D713A7-35B8-4468-B575-E6FD05FCF65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50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5822678-B57A-44BE-82BD-18F8863D461A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89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5844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785D9B6-FBFD-4455-A66D-AD6F67E257A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165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77DF6E3-A72C-455E-A3E8-8C7F602EFC3F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150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9A11E36-AAF5-4773-A7F6-8C87AFD49B6A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724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F896DDC-50F5-4A0F-BAEB-0487155302A9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93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368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1FAE3BA-E758-4952-940F-9D878C929A6E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94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7976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C462394-6A9B-45DC-99C3-28884C5AB57A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95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32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4911BE9-098A-47DE-9B8D-6D9D0F102501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96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2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2DD397E-D693-4B36-9B71-7B2CAC98D1DC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79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9FB1279-3128-46F4-AF9F-FEEBE9A0361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97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00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2E6527E-31AF-4AA5-8895-458AE68866EC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98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0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3B66750-D8C3-4D64-BCAA-A5D73308C366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99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221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B53B039-404A-48A4-9A4A-1D983C16E758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100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7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BDC97FA-DB5D-492D-BD49-85C057172E8D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11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3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Arial" panose="020B0604020202020204" pitchFamily="34" charset="0"/>
              <a:ea typeface="新細明體" charset="-12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defTabSz="990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defTabSz="990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1657757-CFCD-4888-8EAB-BF3D6D6D4C0E}" type="slidenum">
              <a:rPr kumimoji="0" lang="zh-TW" altLang="en-US" sz="13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/>
              <a:t>12</a:t>
            </a:fld>
            <a:endParaRPr kumimoji="0" lang="en-US" altLang="zh-TW" sz="13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1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F280BA-74FD-4C89-B606-2B26084616AE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13504A-F8D7-45E7-8715-B52040A9E0B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956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16B91-84DF-4291-8420-2EF49A3935A7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3FDED-FE8D-4131-B82B-71BDD39DD7C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081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2EF17-7A74-4C3C-87AE-78C64CF1F391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15F78D-1096-4693-90B0-CD83BF5CA262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8721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04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8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5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3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88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07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339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5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72DE5-EA90-4667-92E5-58BB69EF6F10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B7DB63-2A66-4F99-8ED6-5C8EDFFB769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2722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85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738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9F74-4AA3-40D9-ABEA-B0C381DEF830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26.10.2021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1259-49B1-40C5-93E1-A44F745A0313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14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14004-87AF-4D82-B06E-0C586141C24A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7FB0CA-DB26-429E-97AD-79527D09F9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554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C3FE5-1D80-4455-BA69-AE4E559200BA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349AF-AD31-4EC1-B35A-FBE0A31C869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488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9A913-4D46-4825-8FE5-294DE173E2DB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F543DB-B7B6-4493-A2B6-7C35A9FB1B1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272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468C-93D9-47C6-9AB5-C2CC5CE4E163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5DDE17-4F53-45FF-94E1-3D920C1378A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8354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9D0AA-F6FF-4711-AB72-25DCE77A6CD1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CE63EC-1E89-4C12-AE53-3B4A4493618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8202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E8180-6417-45BA-8F6E-2EE5CBD29958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A8A54E-949B-425F-A355-D2800288247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04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92A66-98A0-40A5-A5BF-160C1C9801B5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1C0E3E-E108-4E9D-B81D-A649CD25D8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398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kumimoji="0" sz="1200" smtClean="0">
                <a:solidFill>
                  <a:schemeClr val="tx1"/>
                </a:solidFill>
                <a:latin typeface="Garamond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76FA2CD2-2BDD-446A-992C-1E0708EA6824}" type="datetime1">
              <a:rPr lang="zh-TW" altLang="en-US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>
                <a:solidFill>
                  <a:schemeClr val="tx1"/>
                </a:solidFill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>
                <a:solidFill>
                  <a:schemeClr val="tx1"/>
                </a:solidFill>
                <a:latin typeface="Garamond" panose="02020404030301010803" pitchFamily="18" charset="0"/>
              </a:defRPr>
            </a:lvl1pPr>
          </a:lstStyle>
          <a:p>
            <a:fld id="{0EB11980-6895-4A75-87D4-06207CA8C6B6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3C6F9F74-4AA3-40D9-ABEA-B0C381DEF830}" type="datetimeFigureOut">
              <a:rPr kumimoji="0" lang="tr-T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26.10.2021</a:t>
            </a:fld>
            <a:endParaRPr kumimoji="0" lang="tr-TR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93121259-49B1-40C5-93E1-A44F745A0313}" type="slidenum">
              <a:rPr kumimoji="0" lang="tr-TR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kumimoji="0" lang="tr-TR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564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0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7.png"/><Relationship Id="rId4" Type="http://schemas.openxmlformats.org/officeDocument/2006/relationships/image" Target="../media/image13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32.png"/><Relationship Id="rId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21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12.png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wmf"/><Relationship Id="rId2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w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24.wmf"/><Relationship Id="rId3" Type="http://schemas.openxmlformats.org/officeDocument/2006/relationships/oleObject" Target="../embeddings/oleObject18.bin"/><Relationship Id="rId21" Type="http://schemas.openxmlformats.org/officeDocument/2006/relationships/image" Target="../media/image24.png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.wmf"/><Relationship Id="rId20" Type="http://schemas.openxmlformats.org/officeDocument/2006/relationships/image" Target="../media/image2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23" Type="http://schemas.openxmlformats.org/officeDocument/2006/relationships/image" Target="../media/image25.wmf"/><Relationship Id="rId10" Type="http://schemas.openxmlformats.org/officeDocument/2006/relationships/image" Target="../media/image22.wmf"/><Relationship Id="rId19" Type="http://schemas.openxmlformats.org/officeDocument/2006/relationships/image" Target="../media/image22.png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13.wmf"/><Relationship Id="rId22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4.png"/><Relationship Id="rId18" Type="http://schemas.openxmlformats.org/officeDocument/2006/relationships/oleObject" Target="../embeddings/oleObject33.bin"/><Relationship Id="rId3" Type="http://schemas.openxmlformats.org/officeDocument/2006/relationships/oleObject" Target="../embeddings/oleObject27.bin"/><Relationship Id="rId21" Type="http://schemas.openxmlformats.org/officeDocument/2006/relationships/image" Target="../media/image33.wmf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3.png"/><Relationship Id="rId17" Type="http://schemas.openxmlformats.org/officeDocument/2006/relationships/image" Target="../media/image31.wmf"/><Relationship Id="rId25" Type="http://schemas.openxmlformats.org/officeDocument/2006/relationships/image" Target="../media/image35.wmf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oleObject34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11" Type="http://schemas.openxmlformats.org/officeDocument/2006/relationships/image" Target="../media/image32.png"/><Relationship Id="rId24" Type="http://schemas.openxmlformats.org/officeDocument/2006/relationships/oleObject" Target="../embeddings/oleObject36.bin"/><Relationship Id="rId5" Type="http://schemas.openxmlformats.org/officeDocument/2006/relationships/oleObject" Target="../embeddings/oleObject28.bin"/><Relationship Id="rId15" Type="http://schemas.openxmlformats.org/officeDocument/2006/relationships/image" Target="../media/image30.wmf"/><Relationship Id="rId23" Type="http://schemas.openxmlformats.org/officeDocument/2006/relationships/image" Target="../media/image34.wmf"/><Relationship Id="rId10" Type="http://schemas.openxmlformats.org/officeDocument/2006/relationships/image" Target="../media/image29.wmf"/><Relationship Id="rId19" Type="http://schemas.openxmlformats.org/officeDocument/2006/relationships/image" Target="../media/image32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30.bin"/><Relationship Id="rId14" Type="http://schemas.openxmlformats.org/officeDocument/2006/relationships/oleObject" Target="../embeddings/oleObject31.bin"/><Relationship Id="rId22" Type="http://schemas.openxmlformats.org/officeDocument/2006/relationships/oleObject" Target="../embeddings/oleObject3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4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18" Type="http://schemas.openxmlformats.org/officeDocument/2006/relationships/oleObject" Target="../embeddings/oleObject44.bin"/><Relationship Id="rId3" Type="http://schemas.openxmlformats.org/officeDocument/2006/relationships/oleObject" Target="../embeddings/oleObject41.bin"/><Relationship Id="rId7" Type="http://schemas.openxmlformats.org/officeDocument/2006/relationships/image" Target="../media/image43.png"/><Relationship Id="rId12" Type="http://schemas.openxmlformats.org/officeDocument/2006/relationships/image" Target="../media/image42.wmf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15" Type="http://schemas.openxmlformats.org/officeDocument/2006/relationships/image" Target="../media/image40.png"/><Relationship Id="rId10" Type="http://schemas.openxmlformats.org/officeDocument/2006/relationships/image" Target="../media/image46.png"/><Relationship Id="rId19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image" Target="../media/image45.png"/><Relationship Id="rId1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63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5.wmf"/><Relationship Id="rId11" Type="http://schemas.openxmlformats.org/officeDocument/2006/relationships/image" Target="../media/image58.png"/><Relationship Id="rId5" Type="http://schemas.openxmlformats.org/officeDocument/2006/relationships/oleObject" Target="../embeddings/oleObject46.bin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44.w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8" Type="http://schemas.openxmlformats.org/officeDocument/2006/relationships/image" Target="../media/image72.png"/><Relationship Id="rId26" Type="http://schemas.openxmlformats.org/officeDocument/2006/relationships/image" Target="../media/image65.png"/><Relationship Id="rId3" Type="http://schemas.openxmlformats.org/officeDocument/2006/relationships/oleObject" Target="../embeddings/oleObject47.bin"/><Relationship Id="rId21" Type="http://schemas.openxmlformats.org/officeDocument/2006/relationships/image" Target="../media/image75.png"/><Relationship Id="rId7" Type="http://schemas.openxmlformats.org/officeDocument/2006/relationships/image" Target="../media/image52.png"/><Relationship Id="rId25" Type="http://schemas.openxmlformats.org/officeDocument/2006/relationships/image" Target="../media/image47.wmf"/><Relationship Id="rId2" Type="http://schemas.openxmlformats.org/officeDocument/2006/relationships/slideLayout" Target="../slideLayouts/slideLayout18.xml"/><Relationship Id="rId20" Type="http://schemas.openxmlformats.org/officeDocument/2006/relationships/image" Target="../media/image74.png"/><Relationship Id="rId29" Type="http://schemas.openxmlformats.org/officeDocument/2006/relationships/image" Target="../media/image68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png"/><Relationship Id="rId24" Type="http://schemas.openxmlformats.org/officeDocument/2006/relationships/oleObject" Target="../embeddings/oleObject48.bin"/><Relationship Id="rId5" Type="http://schemas.openxmlformats.org/officeDocument/2006/relationships/image" Target="../media/image49.png"/><Relationship Id="rId23" Type="http://schemas.openxmlformats.org/officeDocument/2006/relationships/image" Target="../media/image77.png"/><Relationship Id="rId28" Type="http://schemas.openxmlformats.org/officeDocument/2006/relationships/image" Target="../media/image67.png"/><Relationship Id="rId19" Type="http://schemas.openxmlformats.org/officeDocument/2006/relationships/image" Target="../media/image73.png"/><Relationship Id="rId31" Type="http://schemas.openxmlformats.org/officeDocument/2006/relationships/image" Target="../media/image70.png"/><Relationship Id="rId4" Type="http://schemas.openxmlformats.org/officeDocument/2006/relationships/image" Target="../media/image46.wmf"/><Relationship Id="rId22" Type="http://schemas.openxmlformats.org/officeDocument/2006/relationships/image" Target="../media/image76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74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5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87.wmf"/><Relationship Id="rId18" Type="http://schemas.openxmlformats.org/officeDocument/2006/relationships/oleObject" Target="../embeddings/oleObject60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59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5" Type="http://schemas.openxmlformats.org/officeDocument/2006/relationships/image" Target="../media/image88.wmf"/><Relationship Id="rId10" Type="http://schemas.openxmlformats.org/officeDocument/2006/relationships/oleObject" Target="../embeddings/oleObject56.bin"/><Relationship Id="rId19" Type="http://schemas.openxmlformats.org/officeDocument/2006/relationships/image" Target="../media/image90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5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6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3.wmf"/><Relationship Id="rId4" Type="http://schemas.openxmlformats.org/officeDocument/2006/relationships/oleObject" Target="../embeddings/oleObject6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6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sites.google.com/site/glennmurray/Home/rotation-matrices-and-formulas/rotation-about-an-arbitrary-axis-in-3-dimensions/ArbitraryAxisRotation15x.png?attredirects=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7.png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67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12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118.wmf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15.wmf"/><Relationship Id="rId12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116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124.png"/><Relationship Id="rId5" Type="http://schemas.openxmlformats.org/officeDocument/2006/relationships/image" Target="../media/image120.wmf"/><Relationship Id="rId10" Type="http://schemas.openxmlformats.org/officeDocument/2006/relationships/image" Target="../media/image123.png"/><Relationship Id="rId4" Type="http://schemas.openxmlformats.org/officeDocument/2006/relationships/oleObject" Target="../embeddings/oleObject78.bin"/><Relationship Id="rId9" Type="http://schemas.openxmlformats.org/officeDocument/2006/relationships/image" Target="../media/image122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122.wmf"/><Relationship Id="rId5" Type="http://schemas.openxmlformats.org/officeDocument/2006/relationships/image" Target="../media/image125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27.w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85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87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136.wmf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33.wmf"/><Relationship Id="rId12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92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34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94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96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97.bin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98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10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Elementary Linear Algebra</a:t>
            </a:r>
            <a:br>
              <a:rPr lang="en-US" altLang="zh-TW"/>
            </a:br>
            <a:r>
              <a:rPr lang="en-US" altLang="zh-TW" sz="2600"/>
              <a:t/>
            </a:r>
            <a:br>
              <a:rPr lang="en-US" altLang="zh-TW" sz="2600"/>
            </a:br>
            <a:r>
              <a:rPr lang="en-US" altLang="zh-TW" sz="2600">
                <a:solidFill>
                  <a:schemeClr val="tx1"/>
                </a:solidFill>
              </a:rPr>
              <a:t>Anton &amp; Rorres, 9</a:t>
            </a:r>
            <a:r>
              <a:rPr lang="en-US" altLang="zh-TW" sz="2600" baseline="30000">
                <a:solidFill>
                  <a:schemeClr val="tx1"/>
                </a:solidFill>
              </a:rPr>
              <a:t>th</a:t>
            </a:r>
            <a:r>
              <a:rPr lang="en-US" altLang="zh-TW" sz="2600">
                <a:solidFill>
                  <a:schemeClr val="tx1"/>
                </a:solidFill>
              </a:rPr>
              <a:t> Edition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Lecture Set – 04</a:t>
            </a:r>
          </a:p>
          <a:p>
            <a:pPr eaLnBrk="1" hangingPunct="1"/>
            <a:r>
              <a:rPr lang="en-US" altLang="zh-TW">
                <a:solidFill>
                  <a:schemeClr val="tx2"/>
                </a:solidFill>
              </a:rPr>
              <a:t>Chapter 4: </a:t>
            </a:r>
          </a:p>
          <a:p>
            <a:pPr eaLnBrk="1" hangingPunct="1"/>
            <a:r>
              <a:rPr lang="en-US" altLang="zh-TW">
                <a:solidFill>
                  <a:schemeClr val="tx2"/>
                </a:solidFill>
              </a:rPr>
              <a:t>Euclidean Vector Spaces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1D3C045-C2BD-4BD5-83F0-C6605693447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92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4EF3EC2-7ACA-4815-9B22-DFD77BA4E87D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4.1.2</a:t>
            </a:r>
            <a:br>
              <a:rPr lang="en-US" altLang="zh-TW"/>
            </a:br>
            <a:r>
              <a:rPr lang="en-US" altLang="zh-TW"/>
              <a:t>Properties of Euclidean Inner Product</a:t>
            </a: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2057400"/>
                <a:ext cx="8229600" cy="4073525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 smtClean="0"/>
                  <a:t>If </a:t>
                </a:r>
                <a:r>
                  <a:rPr lang="en-US" altLang="zh-TW" b="1" dirty="0"/>
                  <a:t>u</a:t>
                </a:r>
                <a:r>
                  <a:rPr lang="en-US" altLang="zh-TW" dirty="0"/>
                  <a:t>, </a:t>
                </a:r>
                <a:r>
                  <a:rPr lang="en-US" altLang="zh-TW" b="1" dirty="0"/>
                  <a:t>v</a:t>
                </a:r>
                <a:r>
                  <a:rPr lang="en-US" altLang="zh-TW" dirty="0"/>
                  <a:t> and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are vectors in </a:t>
                </a:r>
                <a:r>
                  <a:rPr lang="en-US" altLang="zh-TW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i="1" dirty="0"/>
                  <a:t> </a:t>
                </a:r>
                <a:r>
                  <a:rPr lang="en-US" altLang="zh-TW" dirty="0"/>
                  <a:t>and 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 is any scalar, then</a:t>
                </a:r>
              </a:p>
              <a:p>
                <a:pPr lvl="1" eaLnBrk="1" hangingPunct="1"/>
                <a:r>
                  <a:rPr lang="en-US" altLang="zh-TW" b="1" dirty="0"/>
                  <a:t>u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v = v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u</a:t>
                </a:r>
                <a:r>
                  <a:rPr lang="tr-TR" altLang="zh-TW" b="1" dirty="0"/>
                  <a:t> - </a:t>
                </a:r>
                <a:r>
                  <a:rPr lang="tr-TR" altLang="zh-TW" dirty="0"/>
                  <a:t>commutative prop. of Euclidean inner product</a:t>
                </a:r>
                <a:endParaRPr lang="en-US" altLang="zh-TW" dirty="0"/>
              </a:p>
              <a:p>
                <a:pPr lvl="1" eaLnBrk="1" hangingPunct="1"/>
                <a:r>
                  <a:rPr lang="en-US" altLang="zh-TW" dirty="0"/>
                  <a:t>(</a:t>
                </a:r>
                <a:r>
                  <a:rPr lang="en-US" altLang="zh-TW" b="1" dirty="0"/>
                  <a:t>u + v)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w </a:t>
                </a:r>
                <a:r>
                  <a:rPr lang="en-US" altLang="zh-TW" dirty="0"/>
                  <a:t>= </a:t>
                </a:r>
                <a:r>
                  <a:rPr lang="en-US" altLang="zh-TW" b="1" dirty="0"/>
                  <a:t>u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w + v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w</a:t>
                </a:r>
                <a:r>
                  <a:rPr lang="tr-TR" altLang="zh-TW" b="1" dirty="0"/>
                  <a:t> - </a:t>
                </a:r>
                <a:r>
                  <a:rPr lang="tr-TR" altLang="zh-TW" dirty="0"/>
                  <a:t>distributive prop. of vector addn. over Euclidean inner product</a:t>
                </a:r>
                <a:endParaRPr lang="en-US" altLang="zh-TW" dirty="0"/>
              </a:p>
              <a:p>
                <a:pPr lvl="1" eaLnBrk="1" hangingPunct="1"/>
                <a:r>
                  <a:rPr lang="en-US" altLang="zh-TW" dirty="0"/>
                  <a:t>(</a:t>
                </a:r>
                <a:r>
                  <a:rPr lang="en-US" altLang="zh-TW" i="1" dirty="0"/>
                  <a:t>k</a:t>
                </a:r>
                <a:r>
                  <a:rPr lang="en-US" altLang="zh-TW" dirty="0"/>
                  <a:t> </a:t>
                </a:r>
                <a:r>
                  <a:rPr lang="en-US" altLang="zh-TW" b="1" dirty="0"/>
                  <a:t>u)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v = </a:t>
                </a:r>
                <a:r>
                  <a:rPr lang="en-US" altLang="zh-TW" i="1" dirty="0"/>
                  <a:t>k</a:t>
                </a:r>
                <a:r>
                  <a:rPr lang="en-US" altLang="zh-TW" b="1" dirty="0"/>
                  <a:t>(u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dirty="0"/>
                  <a:t> </a:t>
                </a:r>
                <a:r>
                  <a:rPr lang="en-US" altLang="zh-TW" b="1" dirty="0"/>
                  <a:t>v)</a:t>
                </a:r>
                <a:r>
                  <a:rPr lang="tr-TR" altLang="zh-TW" b="1" dirty="0"/>
                  <a:t> - </a:t>
                </a:r>
                <a:r>
                  <a:rPr lang="tr-TR" altLang="zh-TW" dirty="0"/>
                  <a:t>associative prop. of multiplication with a scalar</a:t>
                </a:r>
                <a:endParaRPr lang="en-US" altLang="zh-TW" dirty="0"/>
              </a:p>
              <a:p>
                <a:pPr lvl="1" eaLnBrk="1" hangingPunct="1"/>
                <a:r>
                  <a:rPr lang="en-US" altLang="zh-TW" b="1" dirty="0"/>
                  <a:t>v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b="1" dirty="0"/>
                  <a:t> </a:t>
                </a:r>
                <a:r>
                  <a:rPr lang="en-US" altLang="zh-TW" b="1" dirty="0" smtClean="0"/>
                  <a:t>v</a:t>
                </a:r>
                <a14:m>
                  <m:oMath xmlns:m="http://schemas.openxmlformats.org/officeDocument/2006/math">
                    <m:r>
                      <a:rPr lang="tr-TR" altLang="zh-TW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altLang="zh-TW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tr-TR" altLang="zh-TW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tr-TR" altLang="zh-TW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tr-TR" altLang="zh-TW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Sup>
                          <m:sSubSupPr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tr-TR" altLang="zh-TW" b="1" dirty="0" smtClean="0"/>
                  <a:t> </a:t>
                </a:r>
                <a:r>
                  <a:rPr lang="en-US" altLang="zh-TW" dirty="0" smtClean="0">
                    <a:cs typeface="Times New Roman" panose="02020603050405020304" pitchFamily="18" charset="0"/>
                  </a:rPr>
                  <a:t>≥</a:t>
                </a:r>
                <a:r>
                  <a:rPr lang="en-US" altLang="zh-TW" b="1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altLang="zh-TW" b="1" dirty="0"/>
                  <a:t>0</a:t>
                </a:r>
                <a:r>
                  <a:rPr lang="en-US" altLang="zh-TW" dirty="0"/>
                  <a:t>; Further, </a:t>
                </a:r>
                <a:r>
                  <a:rPr lang="en-US" altLang="zh-TW" b="1" dirty="0"/>
                  <a:t>v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·</a:t>
                </a:r>
                <a:r>
                  <a:rPr lang="ar-SA" altLang="zh-TW" b="1" dirty="0"/>
                  <a:t> </a:t>
                </a:r>
                <a:r>
                  <a:rPr lang="en-US" altLang="zh-TW" b="1" dirty="0"/>
                  <a:t>v </a:t>
                </a:r>
                <a:r>
                  <a:rPr lang="en-US" altLang="zh-TW" dirty="0"/>
                  <a:t>=</a:t>
                </a:r>
                <a:r>
                  <a:rPr lang="en-US" altLang="zh-TW" b="1" dirty="0"/>
                  <a:t> 0 </a:t>
                </a:r>
                <a:r>
                  <a:rPr lang="en-US" altLang="zh-TW" dirty="0"/>
                  <a:t>if and only if</a:t>
                </a:r>
                <a:r>
                  <a:rPr lang="en-US" altLang="zh-TW" b="1" dirty="0"/>
                  <a:t> v </a:t>
                </a:r>
                <a:r>
                  <a:rPr lang="en-US" altLang="zh-TW" dirty="0"/>
                  <a:t>=</a:t>
                </a:r>
                <a:r>
                  <a:rPr lang="en-US" altLang="zh-TW" b="1" dirty="0"/>
                  <a:t> </a:t>
                </a:r>
                <a:r>
                  <a:rPr lang="en-US" altLang="zh-TW" dirty="0"/>
                  <a:t>0</a:t>
                </a:r>
                <a:r>
                  <a:rPr lang="tr-TR" altLang="zh-TW" dirty="0"/>
                  <a:t> - vector norm squared is nonnegative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2057400"/>
                <a:ext cx="8229600" cy="4073525"/>
              </a:xfrm>
              <a:blipFill rotWithShape="0">
                <a:blip r:embed="rId3"/>
                <a:stretch>
                  <a:fillRect l="-296" t="-1497" r="-8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54CC18F-AEFD-43D3-ADB6-E5D9E512CDE9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680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BBEF17C-3679-4C52-8DD1-C45FB5F89DA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100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4-4 Example 5 (Interpolating a Cubic)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To </a:t>
            </a:r>
            <a:r>
              <a:rPr lang="en-US" altLang="zh-TW" dirty="0" err="1"/>
              <a:t>interpolat</a:t>
            </a:r>
            <a:r>
              <a:rPr lang="tr-TR" altLang="zh-TW" dirty="0"/>
              <a:t>e</a:t>
            </a:r>
            <a:r>
              <a:rPr lang="en-US" altLang="zh-TW" dirty="0"/>
              <a:t> a polynomial to the data (-2,11), (-1,2), (1,2), (2,-1), we form the </a:t>
            </a:r>
            <a:r>
              <a:rPr lang="en-US" altLang="zh-TW" dirty="0" err="1"/>
              <a:t>Vandermonde</a:t>
            </a:r>
            <a:r>
              <a:rPr lang="en-US" altLang="zh-TW" dirty="0"/>
              <a:t> system</a:t>
            </a:r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The solution is given by [1 1 1 -1].</a:t>
            </a:r>
          </a:p>
          <a:p>
            <a:pPr eaLnBrk="1" hangingPunct="1"/>
            <a:r>
              <a:rPr lang="en-US" altLang="zh-TW" dirty="0"/>
              <a:t>Thus, the interpolant is </a:t>
            </a:r>
            <a:r>
              <a:rPr lang="en-US" altLang="zh-TW" i="1" dirty="0"/>
              <a:t>p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) = -</a:t>
            </a:r>
            <a:r>
              <a:rPr lang="en-US" altLang="zh-TW" i="1" dirty="0"/>
              <a:t>x</a:t>
            </a:r>
            <a:r>
              <a:rPr lang="en-US" altLang="zh-TW" baseline="30000" dirty="0"/>
              <a:t>3</a:t>
            </a:r>
            <a:r>
              <a:rPr lang="en-US" altLang="zh-TW" dirty="0"/>
              <a:t> + </a:t>
            </a:r>
            <a:r>
              <a:rPr lang="en-US" altLang="zh-TW" i="1" dirty="0"/>
              <a:t>x</a:t>
            </a:r>
            <a:r>
              <a:rPr lang="en-US" altLang="zh-TW" baseline="30000" dirty="0"/>
              <a:t>2</a:t>
            </a:r>
            <a:r>
              <a:rPr lang="en-US" altLang="zh-TW" dirty="0"/>
              <a:t> +</a:t>
            </a:r>
            <a:r>
              <a:rPr lang="en-US" altLang="zh-TW" i="1" dirty="0"/>
              <a:t> x</a:t>
            </a:r>
            <a:r>
              <a:rPr lang="en-US" altLang="zh-TW" dirty="0"/>
              <a:t> + 1.</a:t>
            </a:r>
          </a:p>
        </p:txBody>
      </p:sp>
      <p:graphicFrame>
        <p:nvGraphicFramePr>
          <p:cNvPr id="76807" name="Object 4"/>
          <p:cNvGraphicFramePr>
            <a:graphicFrameLocks noChangeAspect="1"/>
          </p:cNvGraphicFramePr>
          <p:nvPr/>
        </p:nvGraphicFramePr>
        <p:xfrm>
          <a:off x="2613025" y="2514600"/>
          <a:ext cx="32162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98" name="Equation" r:id="rId4" imgW="1803400" imgH="939800" progId="Equation.3">
                  <p:embed/>
                </p:oleObj>
              </mc:Choice>
              <mc:Fallback>
                <p:oleObj name="Equation" r:id="rId4" imgW="18034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025" y="2514600"/>
                        <a:ext cx="3216275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Example 2</a:t>
            </a:r>
            <a:endParaRPr lang="zh-TW" altLang="en-US"/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(3</a:t>
            </a:r>
            <a:r>
              <a:rPr lang="en-US" altLang="zh-TW" b="1"/>
              <a:t>u </a:t>
            </a:r>
            <a:r>
              <a:rPr lang="en-US" altLang="zh-TW"/>
              <a:t>+ 2</a:t>
            </a:r>
            <a:r>
              <a:rPr lang="en-US" altLang="zh-TW" b="1"/>
              <a:t>v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 </a:t>
            </a:r>
            <a:r>
              <a:rPr lang="en-US" altLang="zh-TW"/>
              <a:t>(4</a:t>
            </a:r>
            <a:r>
              <a:rPr lang="en-US" altLang="zh-TW" b="1"/>
              <a:t>u </a:t>
            </a:r>
            <a:r>
              <a:rPr lang="en-US" altLang="zh-TW"/>
              <a:t>+ </a:t>
            </a:r>
            <a:r>
              <a:rPr lang="en-US" altLang="zh-TW" b="1"/>
              <a:t>v</a:t>
            </a:r>
            <a:r>
              <a:rPr lang="en-US" altLang="zh-TW"/>
              <a:t>) </a:t>
            </a:r>
            <a:br>
              <a:rPr lang="en-US" altLang="zh-TW"/>
            </a:br>
            <a:r>
              <a:rPr lang="en-US" altLang="zh-TW"/>
              <a:t>= (3</a:t>
            </a:r>
            <a:r>
              <a:rPr lang="en-US" altLang="zh-TW" b="1"/>
              <a:t>u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 </a:t>
            </a:r>
            <a:r>
              <a:rPr lang="en-US" altLang="zh-TW"/>
              <a:t>(4</a:t>
            </a:r>
            <a:r>
              <a:rPr lang="en-US" altLang="zh-TW" b="1"/>
              <a:t>u </a:t>
            </a:r>
            <a:r>
              <a:rPr lang="en-US" altLang="zh-TW"/>
              <a:t>+ </a:t>
            </a:r>
            <a:r>
              <a:rPr lang="en-US" altLang="zh-TW" b="1"/>
              <a:t>v</a:t>
            </a:r>
            <a:r>
              <a:rPr lang="en-US" altLang="zh-TW"/>
              <a:t>) + (2</a:t>
            </a:r>
            <a:r>
              <a:rPr lang="en-US" altLang="zh-TW" b="1"/>
              <a:t>v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 </a:t>
            </a:r>
            <a:r>
              <a:rPr lang="en-US" altLang="zh-TW"/>
              <a:t>(4</a:t>
            </a:r>
            <a:r>
              <a:rPr lang="en-US" altLang="zh-TW" b="1"/>
              <a:t>u </a:t>
            </a:r>
            <a:r>
              <a:rPr lang="en-US" altLang="zh-TW"/>
              <a:t>+ </a:t>
            </a:r>
            <a:r>
              <a:rPr lang="en-US" altLang="zh-TW" b="1"/>
              <a:t>v </a:t>
            </a:r>
            <a:r>
              <a:rPr lang="en-US" altLang="zh-TW"/>
              <a:t>)</a:t>
            </a:r>
            <a:r>
              <a:rPr lang="en-US" altLang="zh-TW" b="1"/>
              <a:t> </a:t>
            </a:r>
            <a:br>
              <a:rPr lang="en-US" altLang="zh-TW" b="1"/>
            </a:br>
            <a:r>
              <a:rPr lang="en-US" altLang="zh-TW"/>
              <a:t>= (3</a:t>
            </a:r>
            <a:r>
              <a:rPr lang="en-US" altLang="zh-TW" b="1"/>
              <a:t>u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/>
              <a:t>(4</a:t>
            </a:r>
            <a:r>
              <a:rPr lang="en-US" altLang="zh-TW" b="1"/>
              <a:t>u</a:t>
            </a:r>
            <a:r>
              <a:rPr lang="en-US" altLang="zh-TW"/>
              <a:t>) + (3</a:t>
            </a:r>
            <a:r>
              <a:rPr lang="en-US" altLang="zh-TW" b="1"/>
              <a:t>u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 b="1"/>
              <a:t>v </a:t>
            </a:r>
            <a:r>
              <a:rPr lang="en-US" altLang="zh-TW"/>
              <a:t>+ (2</a:t>
            </a:r>
            <a:r>
              <a:rPr lang="en-US" altLang="zh-TW" b="1"/>
              <a:t>v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/>
              <a:t>(4</a:t>
            </a:r>
            <a:r>
              <a:rPr lang="en-US" altLang="zh-TW" b="1"/>
              <a:t>u</a:t>
            </a:r>
            <a:r>
              <a:rPr lang="en-US" altLang="zh-TW"/>
              <a:t>) + (2</a:t>
            </a:r>
            <a:r>
              <a:rPr lang="en-US" altLang="zh-TW" b="1"/>
              <a:t>v</a:t>
            </a:r>
            <a:r>
              <a:rPr lang="en-US" altLang="zh-TW"/>
              <a:t>)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 b="1"/>
              <a:t>v</a:t>
            </a: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=12(</a:t>
            </a:r>
            <a:r>
              <a:rPr lang="en-US" altLang="zh-TW" b="1"/>
              <a:t>u</a:t>
            </a:r>
            <a:r>
              <a:rPr lang="en-US" altLang="zh-TW"/>
              <a:t>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 b="1"/>
              <a:t>u</a:t>
            </a:r>
            <a:r>
              <a:rPr lang="en-US" altLang="zh-TW"/>
              <a:t>) + 11(</a:t>
            </a:r>
            <a:r>
              <a:rPr lang="en-US" altLang="zh-TW" b="1"/>
              <a:t>u</a:t>
            </a:r>
            <a:r>
              <a:rPr lang="en-US" altLang="zh-TW"/>
              <a:t>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 b="1"/>
              <a:t>v</a:t>
            </a:r>
            <a:r>
              <a:rPr lang="en-US" altLang="zh-TW"/>
              <a:t>) + 2(</a:t>
            </a:r>
            <a:r>
              <a:rPr lang="en-US" altLang="zh-TW" b="1"/>
              <a:t>v</a:t>
            </a:r>
            <a:r>
              <a:rPr lang="en-US" altLang="zh-TW"/>
              <a:t> </a:t>
            </a:r>
            <a:r>
              <a:rPr lang="en-US" altLang="zh-TW" b="1">
                <a:cs typeface="Times New Roman" panose="02020603050405020304" pitchFamily="18" charset="0"/>
              </a:rPr>
              <a:t>·</a:t>
            </a:r>
            <a:r>
              <a:rPr lang="en-US" altLang="zh-TW">
                <a:latin typeface="新細明體" charset="-120"/>
              </a:rPr>
              <a:t> </a:t>
            </a:r>
            <a:r>
              <a:rPr lang="en-US" altLang="zh-TW" b="1"/>
              <a:t>v</a:t>
            </a:r>
            <a:r>
              <a:rPr lang="en-US" altLang="zh-TW"/>
              <a:t>)</a:t>
            </a:r>
          </a:p>
          <a:p>
            <a:pPr eaLnBrk="1" hangingPunct="1"/>
            <a:endParaRPr lang="zh-TW" altLang="en-US"/>
          </a:p>
        </p:txBody>
      </p:sp>
      <p:sp>
        <p:nvSpPr>
          <p:cNvPr id="1024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D726FC3-8D5B-4060-A1F3-E8DCFAE86E01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024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5211129-75A8-47B6-B9DC-80B50CF878E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FA07AA1-5F0D-4DCD-8D0D-20E6CFAFAB83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126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294442B-0449-4C02-8518-3BE347DE2DF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pPr eaLnBrk="1" hangingPunct="1"/>
            <a:r>
              <a:rPr lang="en-US" altLang="zh-TW" sz="3800"/>
              <a:t>4-1 </a:t>
            </a:r>
            <a:r>
              <a:rPr lang="en-US" altLang="zh-TW" sz="3600"/>
              <a:t>Norm and Distance in Euclidean </a:t>
            </a:r>
            <a:r>
              <a:rPr lang="en-US" altLang="zh-TW" sz="3600" i="1">
                <a:latin typeface="Times New Roman" panose="02020603050405020304" pitchFamily="18" charset="0"/>
              </a:rPr>
              <a:t>n</a:t>
            </a:r>
            <a:r>
              <a:rPr lang="en-US" altLang="zh-TW" sz="3600"/>
              <a:t>-Space</a:t>
            </a:r>
            <a:endParaRPr lang="zh-TW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dirty="0"/>
                  <a:t>We define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Euclidean norm </a:t>
                </a:r>
                <a:r>
                  <a:rPr lang="en-US" altLang="zh-TW" dirty="0"/>
                  <a:t>(or Euclidean length) of a vector </a:t>
                </a:r>
                <a:r>
                  <a:rPr lang="en-US" altLang="zh-TW" b="1" dirty="0"/>
                  <a:t>u </a:t>
                </a:r>
                <a:r>
                  <a:rPr lang="en-US" altLang="zh-TW" dirty="0"/>
                  <a:t>= (</a:t>
                </a:r>
                <a:r>
                  <a:rPr lang="en-US" altLang="zh-TW" i="1" dirty="0"/>
                  <a:t>u</a:t>
                </a:r>
                <a:r>
                  <a:rPr lang="en-US" altLang="zh-TW" baseline="-25000" dirty="0"/>
                  <a:t>1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,u</a:t>
                </a:r>
                <a:r>
                  <a:rPr lang="en-US" altLang="zh-TW" baseline="-25000" dirty="0"/>
                  <a:t>2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,…,u</a:t>
                </a:r>
                <a:r>
                  <a:rPr lang="en-US" altLang="zh-TW" i="1" baseline="-25000" dirty="0"/>
                  <a:t>n</a:t>
                </a:r>
                <a:r>
                  <a:rPr lang="en-US" altLang="zh-TW" dirty="0"/>
                  <a:t>) in </a:t>
                </a:r>
                <a:r>
                  <a:rPr lang="en-US" altLang="zh-TW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dirty="0"/>
                  <a:t> by </a:t>
                </a:r>
              </a:p>
              <a:p>
                <a:pPr eaLnBrk="1" hangingPunct="1"/>
                <a:endParaRPr lang="en-US" altLang="zh-TW" dirty="0"/>
              </a:p>
              <a:p>
                <a:pPr eaLnBrk="1" hangingPunct="1"/>
                <a:r>
                  <a:rPr lang="tr-TR" altLang="zh-TW" dirty="0"/>
                  <a:t>Norm of a point may also defined </a:t>
                </a:r>
                <a:endParaRPr lang="en-US" altLang="zh-TW" dirty="0"/>
              </a:p>
              <a:p>
                <a:pPr eaLnBrk="1" hangingPunct="1"/>
                <a:r>
                  <a:rPr lang="en-US" altLang="zh-TW" dirty="0"/>
                  <a:t>Similarly, the Euclidean distance between the points </a:t>
                </a:r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TW" b="1" dirty="0"/>
                  <a:t> </a:t>
                </a:r>
                <a:r>
                  <a:rPr lang="en-US" altLang="zh-TW" dirty="0"/>
                  <a:t>= (</a:t>
                </a:r>
                <a:r>
                  <a:rPr lang="en-US" altLang="zh-TW" i="1" dirty="0"/>
                  <a:t>u</a:t>
                </a:r>
                <a:r>
                  <a:rPr lang="en-US" altLang="zh-TW" baseline="-25000" dirty="0"/>
                  <a:t>1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,u</a:t>
                </a:r>
                <a:r>
                  <a:rPr lang="en-US" altLang="zh-TW" baseline="-25000" dirty="0"/>
                  <a:t>2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,…,u</a:t>
                </a:r>
                <a:r>
                  <a:rPr lang="en-US" altLang="zh-TW" i="1" baseline="-25000" dirty="0"/>
                  <a:t>n</a:t>
                </a:r>
                <a:r>
                  <a:rPr lang="en-US" altLang="zh-TW" dirty="0"/>
                  <a:t>) and </a:t>
                </a:r>
                <a:r>
                  <a:rPr lang="en-US" altLang="zh-TW" b="1" dirty="0"/>
                  <a:t>v </a:t>
                </a:r>
                <a:r>
                  <a:rPr lang="en-US" altLang="zh-TW" dirty="0"/>
                  <a:t>= (</a:t>
                </a:r>
                <a:r>
                  <a:rPr lang="en-US" altLang="zh-TW" i="1" dirty="0"/>
                  <a:t>v</a:t>
                </a:r>
                <a:r>
                  <a:rPr lang="en-US" altLang="zh-TW" baseline="-25000" dirty="0"/>
                  <a:t>1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 v</a:t>
                </a:r>
                <a:r>
                  <a:rPr lang="en-US" altLang="zh-TW" baseline="-25000" dirty="0"/>
                  <a:t>2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,…,</a:t>
                </a:r>
                <a:r>
                  <a:rPr lang="en-US" altLang="zh-TW" i="1" dirty="0" err="1"/>
                  <a:t>v</a:t>
                </a:r>
                <a:r>
                  <a:rPr lang="en-US" altLang="zh-TW" i="1" baseline="-25000" dirty="0" err="1"/>
                  <a:t>n</a:t>
                </a:r>
                <a:r>
                  <a:rPr lang="en-US" altLang="zh-TW" dirty="0"/>
                  <a:t>) in </a:t>
                </a:r>
                <a:r>
                  <a:rPr lang="en-US" altLang="zh-TW" b="1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dirty="0"/>
                  <a:t> is defined by </a:t>
                </a:r>
              </a:p>
              <a:p>
                <a:pPr eaLnBrk="1" hangingPunct="1"/>
                <a:endParaRPr lang="en-US" altLang="zh-TW" dirty="0"/>
              </a:p>
            </p:txBody>
          </p:sp>
        </mc:Choice>
        <mc:Fallback xmlns="">
          <p:sp>
            <p:nvSpPr>
              <p:cNvPr id="112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296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27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927936"/>
              </p:ext>
            </p:extLst>
          </p:nvPr>
        </p:nvGraphicFramePr>
        <p:xfrm>
          <a:off x="2419350" y="2513013"/>
          <a:ext cx="40830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3" name="Equation" r:id="rId5" imgW="2057400" imgH="291960" progId="Equation.3">
                  <p:embed/>
                </p:oleObj>
              </mc:Choice>
              <mc:Fallback>
                <p:oleObj name="Equation" r:id="rId5" imgW="2057400" imgH="291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350" y="2513013"/>
                        <a:ext cx="4083050" cy="5270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272" name="Object 5"/>
              <p:cNvSpPr txBox="1"/>
              <p:nvPr/>
            </p:nvSpPr>
            <p:spPr bwMode="auto">
              <a:xfrm>
                <a:off x="1447800" y="4572000"/>
                <a:ext cx="6321425" cy="53340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/>
              </a:p>
            </p:txBody>
          </p:sp>
        </mc:Choice>
        <mc:Fallback xmlns="">
          <p:sp>
            <p:nvSpPr>
              <p:cNvPr id="11272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4572000"/>
                <a:ext cx="6321425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 bwMode="auto">
          <a:xfrm flipV="1">
            <a:off x="2895600" y="5120482"/>
            <a:ext cx="2667000" cy="1066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75374" y="5820550"/>
                <a:ext cx="24045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tr-TR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374" y="5820550"/>
                <a:ext cx="240450" cy="338554"/>
              </a:xfrm>
              <a:prstGeom prst="rect">
                <a:avLst/>
              </a:prstGeom>
              <a:blipFill>
                <a:blip r:embed="rId8"/>
                <a:stretch>
                  <a:fillRect l="-2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74075" y="5053598"/>
                <a:ext cx="2396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tr-TR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075" y="5053598"/>
                <a:ext cx="239617" cy="338554"/>
              </a:xfrm>
              <a:prstGeom prst="rect">
                <a:avLst/>
              </a:prstGeom>
              <a:blipFill>
                <a:blip r:embed="rId9"/>
                <a:stretch>
                  <a:fillRect l="-27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99879" y="5728955"/>
                <a:ext cx="20014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tr-T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uv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tr-TR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79" y="5728955"/>
                <a:ext cx="2001445" cy="338554"/>
              </a:xfrm>
              <a:prstGeom prst="rect">
                <a:avLst/>
              </a:prstGeom>
              <a:blipFill>
                <a:blip r:embed="rId10"/>
                <a:stretch>
                  <a:fillRect l="-3040" b="-9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">
                <a:extLst>
                  <a:ext uri="{FF2B5EF4-FFF2-40B4-BE49-F238E27FC236}">
                    <a16:creationId xmlns="" xmlns:a16="http://schemas.microsoft.com/office/drawing/2014/main" id="{85A01512-036F-4B19-82A8-71C767E03C92}"/>
                  </a:ext>
                </a:extLst>
              </p:cNvPr>
              <p:cNvSpPr txBox="1"/>
              <p:nvPr/>
            </p:nvSpPr>
            <p:spPr bwMode="auto">
              <a:xfrm>
                <a:off x="5574075" y="2959100"/>
                <a:ext cx="3342676" cy="52705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tr-T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d>
                      <m:r>
                        <a:rPr lang="tr-TR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tr-T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tr-TR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</m:t>
                          </m:r>
                          <m:sSubSup>
                            <m:sSubSupPr>
                              <m:ctrlP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tr-TR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tr-TR" sz="1800" dirty="0"/>
              </a:p>
            </p:txBody>
          </p:sp>
        </mc:Choice>
        <mc:Fallback xmlns="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A01512-036F-4B19-82A8-71C767E03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4075" y="2959100"/>
                <a:ext cx="3342676" cy="52705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915085-B026-48B2-A4ED-D36232B0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92" y="119063"/>
            <a:ext cx="8229600" cy="1139825"/>
          </a:xfrm>
        </p:spPr>
        <p:txBody>
          <a:bodyPr/>
          <a:lstStyle/>
          <a:p>
            <a:r>
              <a:rPr lang="tr-TR" dirty="0"/>
              <a:t>Another interpretation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0E28C8-794E-4180-8028-692A5B87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FEAAF1-DB0F-4B8C-85FB-525C315E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863E88-FA77-4CC5-8C08-78D74CDA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13</a:t>
            </a:fld>
            <a:endParaRPr lang="en-US" altLang="zh-TW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425BBAE-F985-4AB4-A165-1A485ACC01F9}"/>
              </a:ext>
            </a:extLst>
          </p:cNvPr>
          <p:cNvCxnSpPr/>
          <p:nvPr/>
        </p:nvCxnSpPr>
        <p:spPr bwMode="auto">
          <a:xfrm flipV="1">
            <a:off x="2971800" y="1600200"/>
            <a:ext cx="2667000" cy="1066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C7B0DDE8-6AED-449B-87DE-6E838CA0AD03}"/>
                  </a:ext>
                </a:extLst>
              </p:cNvPr>
              <p:cNvSpPr txBox="1"/>
              <p:nvPr/>
            </p:nvSpPr>
            <p:spPr>
              <a:xfrm>
                <a:off x="2242770" y="3069223"/>
                <a:ext cx="2228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B0DDE8-6AED-449B-87DE-6E838CA0A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770" y="3069223"/>
                <a:ext cx="222818" cy="338554"/>
              </a:xfrm>
              <a:prstGeom prst="rect">
                <a:avLst/>
              </a:prstGeom>
              <a:blipFill>
                <a:blip r:embed="rId2"/>
                <a:stretch>
                  <a:fillRect l="-33333" r="-27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85A2DB9A-4BE0-4772-9898-C001DF9D0ACB}"/>
                  </a:ext>
                </a:extLst>
              </p:cNvPr>
              <p:cNvSpPr txBox="1"/>
              <p:nvPr/>
            </p:nvSpPr>
            <p:spPr>
              <a:xfrm>
                <a:off x="4227318" y="2579969"/>
                <a:ext cx="25327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A2DB9A-4BE0-4772-9898-C001DF9D0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18" y="2579969"/>
                <a:ext cx="253274" cy="338554"/>
              </a:xfrm>
              <a:prstGeom prst="rect">
                <a:avLst/>
              </a:prstGeom>
              <a:blipFill>
                <a:blip r:embed="rId3"/>
                <a:stretch>
                  <a:fillRect l="-2381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E44AEE08-B437-4479-9599-80D662E5A29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2133600"/>
            <a:ext cx="0" cy="22098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A9E07B19-C79E-45C4-A866-76B737A47F73}"/>
              </a:ext>
            </a:extLst>
          </p:cNvPr>
          <p:cNvCxnSpPr>
            <a:cxnSpLocks/>
          </p:cNvCxnSpPr>
          <p:nvPr/>
        </p:nvCxnSpPr>
        <p:spPr bwMode="auto">
          <a:xfrm rot="5400000" flipV="1">
            <a:off x="2590800" y="2933700"/>
            <a:ext cx="0" cy="2209800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8C0B8ED0-5275-410D-95C3-CBD0A9221F23}"/>
              </a:ext>
            </a:extLst>
          </p:cNvPr>
          <p:cNvCxnSpPr>
            <a:cxnSpLocks/>
          </p:cNvCxnSpPr>
          <p:nvPr/>
        </p:nvCxnSpPr>
        <p:spPr bwMode="auto">
          <a:xfrm flipV="1">
            <a:off x="1932189" y="2638820"/>
            <a:ext cx="1066799" cy="13997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FC92AAE0-07F1-4E4A-BB57-0F664276E56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9648" y="1607487"/>
            <a:ext cx="3729151" cy="243111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5">
                <a:extLst>
                  <a:ext uri="{FF2B5EF4-FFF2-40B4-BE49-F238E27FC236}">
                    <a16:creationId xmlns="" xmlns:a16="http://schemas.microsoft.com/office/drawing/2014/main" id="{308450DE-AF33-4F7B-9D23-EB51672A19CD}"/>
                  </a:ext>
                </a:extLst>
              </p:cNvPr>
              <p:cNvSpPr txBox="1"/>
              <p:nvPr/>
            </p:nvSpPr>
            <p:spPr bwMode="auto">
              <a:xfrm>
                <a:off x="1447800" y="4572000"/>
                <a:ext cx="6321425" cy="53340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tr-TR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+...+(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7" name="Object 5">
                <a:extLst>
                  <a:ext uri="{FF2B5EF4-FFF2-40B4-BE49-F238E27FC236}">
                    <a16:creationId xmlns:a16="http://schemas.microsoft.com/office/drawing/2014/main" id="{308450DE-AF33-4F7B-9D23-EB51672A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4572000"/>
                <a:ext cx="6321425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1FE57DBD-7697-40FC-BB86-125064584B5E}"/>
                  </a:ext>
                </a:extLst>
              </p:cNvPr>
              <p:cNvSpPr txBox="1"/>
              <p:nvPr/>
            </p:nvSpPr>
            <p:spPr>
              <a:xfrm>
                <a:off x="3408546" y="1775410"/>
                <a:ext cx="73135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E57DBD-7697-40FC-BB86-12506458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546" y="1775410"/>
                <a:ext cx="731354" cy="338554"/>
              </a:xfrm>
              <a:prstGeom prst="rect">
                <a:avLst/>
              </a:prstGeom>
              <a:blipFill>
                <a:blip r:embed="rId5"/>
                <a:stretch>
                  <a:fillRect l="-9167" r="-8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45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Example 3</a:t>
            </a:r>
            <a:endParaRPr lang="zh-TW" altLang="en-US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Example</a:t>
            </a:r>
          </a:p>
          <a:p>
            <a:pPr lvl="1" eaLnBrk="1" hangingPunct="1"/>
            <a:r>
              <a:rPr lang="en-US" altLang="zh-TW" dirty="0"/>
              <a:t>If </a:t>
            </a:r>
            <a:r>
              <a:rPr lang="en-US" altLang="zh-TW" i="1" dirty="0"/>
              <a:t>u</a:t>
            </a:r>
            <a:r>
              <a:rPr lang="en-US" altLang="zh-TW" b="1" dirty="0"/>
              <a:t> </a:t>
            </a:r>
            <a:r>
              <a:rPr lang="en-US" altLang="zh-TW" dirty="0"/>
              <a:t>= </a:t>
            </a:r>
            <a:r>
              <a:rPr lang="tr-TR" altLang="zh-TW" dirty="0"/>
              <a:t>(</a:t>
            </a:r>
            <a:r>
              <a:rPr lang="en-US" altLang="zh-TW" dirty="0"/>
              <a:t>1,3,-2,7) and </a:t>
            </a:r>
            <a:r>
              <a:rPr lang="en-US" altLang="zh-TW" i="1" dirty="0"/>
              <a:t>v</a:t>
            </a:r>
            <a:r>
              <a:rPr lang="en-US" altLang="zh-TW" b="1" dirty="0"/>
              <a:t> </a:t>
            </a:r>
            <a:r>
              <a:rPr lang="en-US" altLang="zh-TW" dirty="0"/>
              <a:t>= (0,7,2,2), then in the Euclidean space </a:t>
            </a:r>
            <a:r>
              <a:rPr lang="en-US" altLang="zh-TW" i="1" dirty="0"/>
              <a:t>R</a:t>
            </a:r>
            <a:r>
              <a:rPr lang="en-US" altLang="zh-TW" baseline="30000" dirty="0"/>
              <a:t>4</a:t>
            </a:r>
            <a:endParaRPr lang="zh-TW" altLang="en-US" dirty="0"/>
          </a:p>
          <a:p>
            <a:pPr lvl="1" eaLnBrk="1" hangingPunct="1"/>
            <a:r>
              <a:rPr lang="tr-TR" altLang="zh-TW" dirty="0"/>
              <a:t>Here the vector</a:t>
            </a:r>
            <a:r>
              <a:rPr lang="en-US" altLang="zh-TW" i="1" dirty="0"/>
              <a:t> </a:t>
            </a:r>
            <a:r>
              <a:rPr lang="en-US" altLang="zh-TW" b="1" dirty="0"/>
              <a:t>u</a:t>
            </a:r>
            <a:r>
              <a:rPr lang="tr-TR" altLang="zh-TW" dirty="0"/>
              <a:t> is drawn from origin to point </a:t>
            </a:r>
            <a:r>
              <a:rPr lang="en-US" altLang="zh-TW" i="1" dirty="0"/>
              <a:t>u</a:t>
            </a:r>
            <a:r>
              <a:rPr lang="en-US" altLang="zh-TW" b="1" dirty="0"/>
              <a:t> </a:t>
            </a:r>
            <a:r>
              <a:rPr lang="en-US" altLang="zh-TW" dirty="0"/>
              <a:t>= </a:t>
            </a:r>
            <a:r>
              <a:rPr lang="tr-TR" altLang="zh-TW" dirty="0"/>
              <a:t>(</a:t>
            </a:r>
            <a:r>
              <a:rPr lang="en-US" altLang="zh-TW" dirty="0"/>
              <a:t>1,3,-2,7) </a:t>
            </a:r>
            <a:endParaRPr lang="zh-TW" altLang="en-US" dirty="0"/>
          </a:p>
          <a:p>
            <a:pPr lvl="1" eaLnBrk="1" hangingPunct="1"/>
            <a:r>
              <a:rPr lang="tr-TR" altLang="zh-TW" dirty="0"/>
              <a:t>The vector</a:t>
            </a:r>
            <a:r>
              <a:rPr lang="en-US" altLang="zh-TW" i="1" dirty="0"/>
              <a:t> </a:t>
            </a:r>
            <a:r>
              <a:rPr lang="tr-TR" altLang="zh-TW" b="1" dirty="0"/>
              <a:t>v</a:t>
            </a:r>
            <a:r>
              <a:rPr lang="tr-TR" altLang="zh-TW" dirty="0"/>
              <a:t> is drawn from origin to point </a:t>
            </a:r>
            <a:r>
              <a:rPr lang="tr-TR" altLang="zh-TW" i="1" dirty="0"/>
              <a:t>v</a:t>
            </a:r>
            <a:r>
              <a:rPr lang="en-US" altLang="zh-TW" b="1" dirty="0"/>
              <a:t> </a:t>
            </a:r>
            <a:r>
              <a:rPr lang="en-US" altLang="zh-TW" dirty="0"/>
              <a:t>= </a:t>
            </a:r>
            <a:r>
              <a:rPr lang="tr-TR" altLang="zh-TW" dirty="0"/>
              <a:t>(</a:t>
            </a:r>
            <a:r>
              <a:rPr lang="en-US" altLang="zh-TW" dirty="0"/>
              <a:t>1,3,-2,7)</a:t>
            </a:r>
            <a:endParaRPr lang="tr-TR" altLang="zh-TW" dirty="0"/>
          </a:p>
          <a:p>
            <a:pPr eaLnBrk="1" hangingPunct="1"/>
            <a:endParaRPr lang="tr-TR" altLang="zh-TW" dirty="0"/>
          </a:p>
          <a:p>
            <a:pPr eaLnBrk="1" hangingPunct="1"/>
            <a:endParaRPr lang="tr-TR" altLang="zh-TW" dirty="0"/>
          </a:p>
        </p:txBody>
      </p:sp>
      <p:sp>
        <p:nvSpPr>
          <p:cNvPr id="1229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FCD43A4-6E51-4D4E-8D9F-C9F0682B24EF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229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4AF5A07-BEA4-4B08-BA18-3EDCE23E7BCD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5" name="Object 2"/>
              <p:cNvSpPr txBox="1"/>
              <p:nvPr/>
            </p:nvSpPr>
            <p:spPr bwMode="auto">
              <a:xfrm>
                <a:off x="1219200" y="3451412"/>
                <a:ext cx="7092950" cy="18063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tr-TR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000" b="1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+(3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+(−2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+(7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63</m:t>
                          </m:r>
                        </m:e>
                      </m:rad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</m:oMath>
                    <m:oMath xmlns:m="http://schemas.openxmlformats.org/officeDocument/2006/math"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tr-TR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0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tr-TR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2000" b="1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tr-TR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tr-TR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tr-TR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(1−0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+(3−7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+(−2−2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+(7−2</m:t>
                          </m:r>
                          <m:sSup>
                            <m:sSupPr>
                              <m:ctrlP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tr-TR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tr-TR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tr-TR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58</m:t>
                          </m:r>
                        </m:e>
                      </m:rad>
                    </m:oMath>
                  </m:oMathPara>
                </a14:m>
                <a:endParaRPr lang="tr-TR" sz="2000" dirty="0"/>
              </a:p>
            </p:txBody>
          </p:sp>
        </mc:Choice>
        <mc:Fallback xmlns="">
          <p:sp>
            <p:nvSpPr>
              <p:cNvPr id="12295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3451412"/>
                <a:ext cx="7092950" cy="18063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normalization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Unit </a:t>
                </a:r>
                <a:r>
                  <a:rPr lang="tr-TR" dirty="0" err="1"/>
                  <a:t>vector</a:t>
                </a:r>
                <a:r>
                  <a:rPr lang="tr-TR" dirty="0"/>
                  <a:t> is a </a:t>
                </a:r>
                <a:r>
                  <a:rPr lang="tr-TR" dirty="0" err="1"/>
                  <a:t>vector</a:t>
                </a:r>
                <a:r>
                  <a:rPr lang="tr-TR" dirty="0"/>
                  <a:t> of norm 1.</a:t>
                </a:r>
              </a:p>
              <a:p>
                <a:r>
                  <a:rPr lang="tr-TR" dirty="0" err="1"/>
                  <a:t>When</a:t>
                </a:r>
                <a:r>
                  <a:rPr lang="tr-TR" dirty="0"/>
                  <a:t> a </a:t>
                </a:r>
                <a:r>
                  <a:rPr lang="tr-TR" dirty="0" err="1"/>
                  <a:t>vector</a:t>
                </a:r>
                <a:r>
                  <a:rPr lang="tr-TR" dirty="0"/>
                  <a:t> is </a:t>
                </a:r>
                <a:r>
                  <a:rPr lang="tr-TR" dirty="0" err="1"/>
                  <a:t>normalized</a:t>
                </a:r>
                <a:r>
                  <a:rPr lang="tr-TR" dirty="0"/>
                  <a:t> it is </a:t>
                </a:r>
                <a:r>
                  <a:rPr lang="tr-TR" dirty="0" err="1"/>
                  <a:t>converted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a </a:t>
                </a:r>
                <a:r>
                  <a:rPr lang="tr-TR" dirty="0" err="1"/>
                  <a:t>unit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</m:oMath>
                </a14:m>
                <a:endParaRPr lang="tr-TR" dirty="0"/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tr-TR" dirty="0"/>
                  <a:t> is a </a:t>
                </a:r>
                <a:r>
                  <a:rPr lang="tr-TR" dirty="0" err="1"/>
                  <a:t>unit</a:t>
                </a:r>
                <a:r>
                  <a:rPr lang="tr-TR" dirty="0"/>
                  <a:t> </a:t>
                </a:r>
                <a:r>
                  <a:rPr lang="tr-TR" dirty="0" err="1"/>
                  <a:t>vector</a:t>
                </a:r>
                <a:r>
                  <a:rPr lang="tr-TR" dirty="0"/>
                  <a:t> </a:t>
                </a:r>
                <a:r>
                  <a:rPr lang="tr-TR" dirty="0" err="1"/>
                  <a:t>obtained</a:t>
                </a:r>
                <a:r>
                  <a:rPr lang="tr-TR" dirty="0"/>
                  <a:t> </a:t>
                </a:r>
                <a:r>
                  <a:rPr lang="tr-TR" dirty="0" err="1"/>
                  <a:t>by</a:t>
                </a:r>
                <a:r>
                  <a:rPr lang="tr-TR" dirty="0"/>
                  <a:t> </a:t>
                </a:r>
                <a:r>
                  <a:rPr lang="tr-TR" dirty="0" err="1"/>
                  <a:t>normalizing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tr-TR" dirty="0"/>
              </a:p>
              <a:p>
                <a:pPr marL="344487" lvl="1" indent="0">
                  <a:buNone/>
                </a:pP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dirty="0"/>
                  <a:t> is </a:t>
                </a:r>
                <a:r>
                  <a:rPr lang="tr-TR" dirty="0" err="1"/>
                  <a:t>normalized</a:t>
                </a:r>
                <a:r>
                  <a:rPr lang="tr-TR" dirty="0"/>
                  <a:t> </a:t>
                </a:r>
                <a:r>
                  <a:rPr lang="tr-TR" dirty="0" err="1"/>
                  <a:t>by</a:t>
                </a:r>
                <a:r>
                  <a:rPr lang="tr-TR" dirty="0"/>
                  <a:t> </a:t>
                </a:r>
                <a:r>
                  <a:rPr lang="tr-TR" dirty="0" err="1"/>
                  <a:t>multiplying</a:t>
                </a:r>
                <a:r>
                  <a:rPr lang="tr-TR" dirty="0"/>
                  <a:t> it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reciprocal</a:t>
                </a:r>
                <a:r>
                  <a:rPr lang="tr-TR" dirty="0"/>
                  <a:t> of </a:t>
                </a:r>
                <a:r>
                  <a:rPr lang="tr-TR" dirty="0" err="1"/>
                  <a:t>its</a:t>
                </a:r>
                <a:r>
                  <a:rPr lang="tr-TR"/>
                  <a:t> norm</a:t>
                </a:r>
                <a:endParaRPr lang="tr-TR" dirty="0"/>
              </a:p>
              <a:p>
                <a:pPr marL="344487" lvl="1" indent="0">
                  <a:buNone/>
                </a:pPr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087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57A6287-C5B7-47BC-8464-8359CC6ADA29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331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217D216-29BD-4567-97A6-98831BA2144C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Theorem 4.1.3 </a:t>
            </a:r>
            <a:br>
              <a:rPr lang="en-US" altLang="zh-TW" dirty="0"/>
            </a:br>
            <a:r>
              <a:rPr lang="en-US" altLang="zh-TW" dirty="0"/>
              <a:t>(Cauchy-Schwarz Inequality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981200"/>
                <a:ext cx="8229600" cy="4149725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/>
                  <a:t>If </a:t>
                </a:r>
                <a:r>
                  <a:rPr lang="en-US" altLang="zh-TW" b="1" dirty="0"/>
                  <a:t>u </a:t>
                </a:r>
                <a:r>
                  <a:rPr lang="en-US" altLang="zh-TW" dirty="0"/>
                  <a:t>= (</a:t>
                </a:r>
                <a:r>
                  <a:rPr lang="en-US" altLang="zh-TW" i="1" dirty="0"/>
                  <a:t>u</a:t>
                </a:r>
                <a:r>
                  <a:rPr lang="en-US" altLang="zh-TW" baseline="-25000" dirty="0"/>
                  <a:t>1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,u</a:t>
                </a:r>
                <a:r>
                  <a:rPr lang="en-US" altLang="zh-TW" baseline="-25000" dirty="0"/>
                  <a:t>2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,…,u</a:t>
                </a:r>
                <a:r>
                  <a:rPr lang="en-US" altLang="zh-TW" i="1" baseline="-25000" dirty="0"/>
                  <a:t>n</a:t>
                </a:r>
                <a:r>
                  <a:rPr lang="en-US" altLang="zh-TW" dirty="0"/>
                  <a:t>) and </a:t>
                </a:r>
                <a:r>
                  <a:rPr lang="en-US" altLang="zh-TW" b="1" dirty="0"/>
                  <a:t>v </a:t>
                </a:r>
                <a:r>
                  <a:rPr lang="en-US" altLang="zh-TW" dirty="0"/>
                  <a:t>= (</a:t>
                </a:r>
                <a:r>
                  <a:rPr lang="en-US" altLang="zh-TW" i="1" dirty="0"/>
                  <a:t>v</a:t>
                </a:r>
                <a:r>
                  <a:rPr lang="en-US" altLang="zh-TW" baseline="-25000" dirty="0"/>
                  <a:t>1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 v</a:t>
                </a:r>
                <a:r>
                  <a:rPr lang="en-US" altLang="zh-TW" baseline="-25000" dirty="0"/>
                  <a:t>2</a:t>
                </a:r>
                <a:r>
                  <a:rPr lang="en-US" altLang="zh-TW" i="1" baseline="-25000" dirty="0"/>
                  <a:t> </a:t>
                </a:r>
                <a:r>
                  <a:rPr lang="en-US" altLang="zh-TW" i="1" dirty="0"/>
                  <a:t>,…,</a:t>
                </a:r>
                <a:r>
                  <a:rPr lang="en-US" altLang="zh-TW" i="1" dirty="0" err="1"/>
                  <a:t>v</a:t>
                </a:r>
                <a:r>
                  <a:rPr lang="en-US" altLang="zh-TW" i="1" baseline="-25000" dirty="0" err="1"/>
                  <a:t>n</a:t>
                </a:r>
                <a:r>
                  <a:rPr lang="en-US" altLang="zh-TW" dirty="0"/>
                  <a:t>) are vectors in </a:t>
                </a:r>
                <a:r>
                  <a:rPr lang="en-US" altLang="zh-TW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dirty="0"/>
                  <a:t>, then  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|</a:t>
                </a:r>
                <a:r>
                  <a:rPr lang="en-US" altLang="zh-TW" b="1" dirty="0"/>
                  <a:t>u 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· </a:t>
                </a:r>
                <a:r>
                  <a:rPr lang="en-US" altLang="zh-TW" b="1" dirty="0"/>
                  <a:t>v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|</a:t>
                </a:r>
                <a:r>
                  <a:rPr lang="en-US" altLang="zh-TW" b="1" dirty="0"/>
                  <a:t>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≤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||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u || || v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||</a:t>
                </a:r>
                <a:endParaRPr lang="tr-TR" altLang="zh-TW" dirty="0"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r>
                  <a:rPr lang="tr-TR" altLang="zh-TW" dirty="0">
                    <a:cs typeface="Times New Roman" panose="02020603050405020304" pitchFamily="18" charset="0"/>
                  </a:rPr>
                  <a:t>	Proof: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𝐮</m:t>
                            </m:r>
                            <m:r>
                              <a:rPr lang="tr-TR" altLang="zh-TW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tr-TR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tr-TR" altLang="zh-TW" b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tr-TR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tr-TR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∙(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tr-TR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tr-TR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tr-TR" altLang="zh-TW" dirty="0"/>
                  <a:t>  		</a:t>
                </a:r>
                <a14:m>
                  <m:oMath xmlns:m="http://schemas.openxmlformats.org/officeDocument/2006/math"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tr-TR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tr-TR" altLang="zh-TW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tr-TR" altLang="zh-TW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tr-TR" altLang="zh-TW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tr-TR" altLang="zh-TW" dirty="0" smtClean="0">
                    <a:solidFill>
                      <a:schemeClr val="hlink"/>
                    </a:solidFill>
                  </a:rPr>
                  <a:t> </a:t>
                </a:r>
                <a:r>
                  <a:rPr lang="tr-TR" altLang="zh-TW" dirty="0" smtClean="0"/>
                  <a:t>:</a:t>
                </a:r>
                <a:r>
                  <a:rPr lang="tr-TR" altLang="zh-TW" dirty="0" smtClean="0">
                    <a:solidFill>
                      <a:schemeClr val="hlink"/>
                    </a:solidFill>
                  </a:rPr>
                  <a:t> </a:t>
                </a:r>
                <a:r>
                  <a:rPr lang="tr-TR" altLang="zh-TW" dirty="0" smtClean="0"/>
                  <a:t>quadratic in a</a:t>
                </a:r>
                <a:endParaRPr lang="tr-TR" altLang="zh-TW" dirty="0"/>
              </a:p>
              <a:p>
                <a:pPr marL="0" indent="0" eaLnBrk="1" hangingPunct="1">
                  <a:buNone/>
                </a:pPr>
                <a:r>
                  <a:rPr lang="tr-TR" altLang="zh-TW" b="0" dirty="0">
                    <a:solidFill>
                      <a:schemeClr val="tx1"/>
                    </a:solidFill>
                  </a:rPr>
                  <a:t>	Quadratic formula=&gt; </a:t>
                </a:r>
                <a14:m>
                  <m:oMath xmlns:m="http://schemas.openxmlformats.org/officeDocument/2006/math">
                    <m:r>
                      <a:rPr lang="tr-TR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tr-T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tr-TR" altLang="zh-TW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𝐮</m:t>
                        </m:r>
                        <m:r>
                          <a:rPr lang="tr-TR" altLang="zh-TW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r>
                          <a:rPr lang="tr-TR" altLang="zh-TW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𝐯</m:t>
                        </m:r>
                        <m:r>
                          <a:rPr lang="tr-T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tr-T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tr-TR" altLang="zh-TW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tr-TR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4(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𝐯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tr-TR" altLang="zh-TW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𝐮</m:t>
                    </m:r>
                    <m:r>
                      <a:rPr lang="tr-TR" altLang="zh-TW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tr-TR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zh-TW" dirty="0">
                  <a:solidFill>
                    <a:schemeClr val="hlink"/>
                  </a:solidFill>
                </a:endParaRPr>
              </a:p>
            </p:txBody>
          </p:sp>
        </mc:Choice>
        <mc:Fallback xmlns="">
          <p:sp>
            <p:nvSpPr>
              <p:cNvPr id="133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981200"/>
                <a:ext cx="8229600" cy="4149725"/>
              </a:xfrm>
              <a:blipFill rotWithShape="0">
                <a:blip r:embed="rId3"/>
                <a:stretch>
                  <a:fillRect l="-296" t="-1322" r="-28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Dot</a:t>
            </a:r>
            <a:r>
              <a:rPr lang="tr-TR" dirty="0"/>
              <a:t> </a:t>
            </a:r>
            <a:r>
              <a:rPr lang="tr-TR" dirty="0" err="1"/>
              <a:t>product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law</a:t>
            </a:r>
            <a:r>
              <a:rPr lang="tr-TR" dirty="0"/>
              <a:t> of </a:t>
            </a:r>
            <a:r>
              <a:rPr lang="tr-TR" dirty="0" err="1"/>
              <a:t>cosines</a:t>
            </a:r>
            <a:r>
              <a:rPr lang="tr-TR" dirty="0"/>
              <a:t> in 2-space, 3-space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307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tr-TR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tr-TR" dirty="0"/>
                  <a:t> is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angle</a:t>
                </a:r>
                <a:r>
                  <a:rPr lang="tr-TR" dirty="0"/>
                  <a:t> </a:t>
                </a:r>
                <a:r>
                  <a:rPr lang="tr-TR" dirty="0" err="1"/>
                  <a:t>between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endParaRPr lang="tr-TR" b="1" dirty="0"/>
              </a:p>
              <a:p>
                <a:r>
                  <a:rPr lang="tr-TR" dirty="0" err="1"/>
                  <a:t>Ex</a:t>
                </a:r>
                <a:r>
                  <a:rPr lang="tr-TR" dirty="0"/>
                  <a:t>: </a:t>
                </a:r>
                <a:r>
                  <a:rPr lang="tr-TR" dirty="0" err="1"/>
                  <a:t>Determine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angle</a:t>
                </a:r>
                <a:r>
                  <a:rPr lang="tr-TR" dirty="0"/>
                  <a:t> </a:t>
                </a:r>
                <a:r>
                  <a:rPr lang="tr-TR" dirty="0" err="1"/>
                  <a:t>between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diagonal</a:t>
                </a:r>
                <a:r>
                  <a:rPr lang="tr-TR" dirty="0"/>
                  <a:t> of a </a:t>
                </a:r>
                <a:r>
                  <a:rPr lang="tr-TR" dirty="0" err="1"/>
                  <a:t>cube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one</a:t>
                </a:r>
                <a:r>
                  <a:rPr lang="tr-TR" dirty="0"/>
                  <a:t> of </a:t>
                </a:r>
                <a:r>
                  <a:rPr lang="tr-TR" dirty="0" err="1"/>
                  <a:t>its</a:t>
                </a:r>
                <a:r>
                  <a:rPr lang="tr-TR" dirty="0"/>
                  <a:t> </a:t>
                </a:r>
                <a:r>
                  <a:rPr lang="tr-TR" dirty="0" err="1"/>
                  <a:t>edges</a:t>
                </a:r>
                <a:r>
                  <a:rPr lang="tr-TR" dirty="0"/>
                  <a:t>.</a:t>
                </a:r>
              </a:p>
              <a:p>
                <a:pPr lvl="1"/>
                <a:r>
                  <a:rPr lang="tr-TR" dirty="0" err="1"/>
                  <a:t>Ans</a:t>
                </a:r>
                <a:r>
                  <a:rPr lang="tr-TR" dirty="0"/>
                  <a:t>: </a:t>
                </a:r>
                <a:r>
                  <a:rPr lang="tr-TR" dirty="0" err="1"/>
                  <a:t>Take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𝐞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=(1,0,0)</m:t>
                    </m:r>
                  </m:oMath>
                </a14:m>
                <a:r>
                  <a:rPr lang="tr-TR" dirty="0"/>
                  <a:t> and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=(1,1,1)</m:t>
                    </m:r>
                  </m:oMath>
                </a14:m>
                <a:endParaRPr lang="tr-TR" dirty="0"/>
              </a:p>
              <a:p>
                <a:pPr marL="344487" lvl="1" indent="0">
                  <a:buNone/>
                </a:pPr>
                <a:r>
                  <a:rPr lang="tr-TR" dirty="0"/>
                  <a:t>     </a:t>
                </a:r>
                <a:r>
                  <a:rPr lang="tr-TR" dirty="0" err="1"/>
                  <a:t>Law</a:t>
                </a:r>
                <a:r>
                  <a:rPr lang="tr-TR" dirty="0"/>
                  <a:t> of </a:t>
                </a:r>
                <a:r>
                  <a:rPr lang="tr-TR" dirty="0" err="1"/>
                  <a:t>cosines</a:t>
                </a:r>
                <a:r>
                  <a:rPr lang="tr-TR" dirty="0"/>
                  <a:t> </a:t>
                </a:r>
                <a:r>
                  <a:rPr lang="tr-TR" dirty="0" err="1"/>
                  <a:t>gives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𝐝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</m:t>
                        </m:r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tr-T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4487" lvl="1" indent="0">
                  <a:buNone/>
                </a:pPr>
                <a:r>
                  <a:rPr lang="tr-TR" b="0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endParaRPr lang="tr-TR" dirty="0"/>
              </a:p>
              <a:p>
                <a:r>
                  <a:rPr lang="tr-TR" dirty="0" err="1"/>
                  <a:t>Bounds</a:t>
                </a:r>
                <a:r>
                  <a:rPr lang="tr-TR" dirty="0"/>
                  <a:t>: </a:t>
                </a:r>
                <a:r>
                  <a:rPr lang="tr-TR" dirty="0" err="1"/>
                  <a:t>Note</a:t>
                </a:r>
                <a:r>
                  <a:rPr lang="tr-TR" dirty="0"/>
                  <a:t> </a:t>
                </a:r>
                <a:r>
                  <a:rPr lang="tr-TR" dirty="0" err="1"/>
                  <a:t>that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so</a:t>
                </a:r>
                <a:r>
                  <a:rPr lang="tr-TR" dirty="0"/>
                  <a:t> </a:t>
                </a:r>
                <a:r>
                  <a:rPr lang="tr-TR" dirty="0" err="1"/>
                  <a:t>that</a:t>
                </a:r>
                <a:endParaRPr lang="tr-TR" dirty="0"/>
              </a:p>
              <a:p>
                <a:pPr marL="0" indent="0">
                  <a:buNone/>
                </a:pPr>
                <a:r>
                  <a:rPr lang="tr-TR" b="0" dirty="0"/>
                  <a:t>    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tr-T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or</a:t>
                </a:r>
                <a:r>
                  <a:rPr lang="tr-TR" dirty="0"/>
                  <a:t> 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|</a:t>
                </a:r>
                <a:r>
                  <a:rPr lang="en-US" altLang="zh-TW" b="1" dirty="0"/>
                  <a:t>u 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· </a:t>
                </a:r>
                <a:r>
                  <a:rPr lang="en-US" altLang="zh-TW" b="1" dirty="0"/>
                  <a:t>v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|</a:t>
                </a:r>
                <a:r>
                  <a:rPr lang="en-US" altLang="zh-TW" b="1" dirty="0"/>
                  <a:t>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≤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|| </a:t>
                </a:r>
                <a:r>
                  <a:rPr lang="en-US" altLang="zh-TW" b="1" dirty="0">
                    <a:cs typeface="Times New Roman" panose="02020603050405020304" pitchFamily="18" charset="0"/>
                  </a:rPr>
                  <a:t>u || || v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||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so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Cauchy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Schwartz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inequality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is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satisfied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(not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proved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,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strictly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 </a:t>
                </a:r>
                <a:r>
                  <a:rPr lang="tr-TR" altLang="zh-TW" dirty="0" err="1">
                    <a:cs typeface="Times New Roman" panose="02020603050405020304" pitchFamily="18" charset="0"/>
                  </a:rPr>
                  <a:t>speaking</a:t>
                </a:r>
                <a:r>
                  <a:rPr lang="tr-TR" altLang="zh-TW" dirty="0">
                    <a:cs typeface="Times New Roman" panose="02020603050405020304" pitchFamily="18" charset="0"/>
                  </a:rPr>
                  <a:t>)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30725"/>
              </a:xfrm>
              <a:blipFill>
                <a:blip r:embed="rId2"/>
                <a:stretch>
                  <a:fillRect l="-1297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483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4.1.4 </a:t>
            </a:r>
            <a:br>
              <a:rPr lang="en-US" altLang="zh-TW"/>
            </a:br>
            <a:r>
              <a:rPr lang="en-US" altLang="zh-TW"/>
              <a:t>(Properties of Length in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)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14339" name="內容版面配置區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5925"/>
          </a:xfrm>
        </p:spPr>
        <p:txBody>
          <a:bodyPr/>
          <a:lstStyle/>
          <a:p>
            <a:pPr eaLnBrk="1" hangingPunct="1"/>
            <a:r>
              <a:rPr lang="en-US" altLang="zh-TW" dirty="0"/>
              <a:t>If </a:t>
            </a:r>
            <a:r>
              <a:rPr lang="en-US" altLang="zh-TW" b="1" dirty="0"/>
              <a:t>u</a:t>
            </a:r>
            <a:r>
              <a:rPr lang="en-US" altLang="zh-TW" dirty="0"/>
              <a:t> and </a:t>
            </a:r>
            <a:r>
              <a:rPr lang="en-US" altLang="zh-TW" b="1" dirty="0"/>
              <a:t>v</a:t>
            </a:r>
            <a:r>
              <a:rPr lang="en-US" altLang="zh-TW" dirty="0"/>
              <a:t> are vectors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and</a:t>
            </a:r>
            <a:r>
              <a:rPr lang="en-US" altLang="zh-TW" dirty="0">
                <a:ea typeface="標楷體" pitchFamily="65" charset="-128"/>
              </a:rPr>
              <a:t> </a:t>
            </a:r>
            <a:r>
              <a:rPr lang="en-US" altLang="zh-TW" i="1" dirty="0">
                <a:ea typeface="標楷體" pitchFamily="65" charset="-128"/>
              </a:rPr>
              <a:t>k </a:t>
            </a:r>
            <a:r>
              <a:rPr lang="en-US" altLang="zh-TW" dirty="0"/>
              <a:t>is any scalar, then</a:t>
            </a:r>
          </a:p>
          <a:p>
            <a:pPr lvl="1" eaLnBrk="1" hangingPunct="1"/>
            <a:r>
              <a:rPr lang="en-US" altLang="zh-TW" dirty="0">
                <a:cs typeface="Times New Roman" panose="02020603050405020304" pitchFamily="18" charset="0"/>
              </a:rPr>
              <a:t>|| </a:t>
            </a:r>
            <a:r>
              <a:rPr lang="en-US" altLang="zh-TW" b="1" dirty="0"/>
              <a:t>u</a:t>
            </a:r>
            <a:r>
              <a:rPr lang="en-US" altLang="zh-TW" dirty="0">
                <a:cs typeface="Times New Roman" panose="02020603050405020304" pitchFamily="18" charset="0"/>
              </a:rPr>
              <a:t> ||</a:t>
            </a:r>
            <a:r>
              <a:rPr lang="en-US" altLang="zh-TW" dirty="0"/>
              <a:t> </a:t>
            </a:r>
            <a:r>
              <a:rPr lang="en-US" altLang="zh-TW" dirty="0">
                <a:cs typeface="Times New Roman" panose="02020603050405020304" pitchFamily="18" charset="0"/>
              </a:rPr>
              <a:t>≥  0</a:t>
            </a:r>
          </a:p>
          <a:p>
            <a:pPr lvl="1" eaLnBrk="1" hangingPunct="1"/>
            <a:r>
              <a:rPr lang="en-US" altLang="zh-TW" dirty="0"/>
              <a:t>||</a:t>
            </a:r>
            <a:r>
              <a:rPr lang="en-US" altLang="zh-TW" b="1" dirty="0"/>
              <a:t> u</a:t>
            </a:r>
            <a:r>
              <a:rPr lang="en-US" altLang="zh-TW" dirty="0">
                <a:cs typeface="Times New Roman" panose="02020603050405020304" pitchFamily="18" charset="0"/>
              </a:rPr>
              <a:t> || </a:t>
            </a:r>
            <a:r>
              <a:rPr lang="en-US" altLang="zh-TW" dirty="0"/>
              <a:t>=  0 if and only if </a:t>
            </a:r>
            <a:r>
              <a:rPr lang="en-US" altLang="zh-TW" b="1" dirty="0"/>
              <a:t>u </a:t>
            </a:r>
            <a:r>
              <a:rPr lang="en-US" altLang="zh-TW" dirty="0"/>
              <a:t>=</a:t>
            </a:r>
            <a:r>
              <a:rPr lang="en-US" altLang="zh-TW" b="1" dirty="0"/>
              <a:t> 0</a:t>
            </a:r>
          </a:p>
          <a:p>
            <a:pPr lvl="1" eaLnBrk="1" hangingPunct="1"/>
            <a:r>
              <a:rPr lang="en-US" altLang="zh-TW" dirty="0">
                <a:ea typeface="標楷體" pitchFamily="65" charset="-128"/>
              </a:rPr>
              <a:t>||</a:t>
            </a:r>
            <a:r>
              <a:rPr lang="en-US" altLang="zh-TW" i="1" dirty="0">
                <a:ea typeface="標楷體" pitchFamily="65" charset="-128"/>
              </a:rPr>
              <a:t> </a:t>
            </a:r>
            <a:r>
              <a:rPr lang="en-US" altLang="zh-TW" i="1" dirty="0" err="1">
                <a:ea typeface="標楷體" pitchFamily="65" charset="-128"/>
              </a:rPr>
              <a:t>k</a:t>
            </a:r>
            <a:r>
              <a:rPr lang="en-US" altLang="zh-TW" b="1" dirty="0" err="1"/>
              <a:t>u</a:t>
            </a:r>
            <a:r>
              <a:rPr lang="en-US" altLang="zh-TW" dirty="0">
                <a:cs typeface="Times New Roman" panose="02020603050405020304" pitchFamily="18" charset="0"/>
              </a:rPr>
              <a:t> ||</a:t>
            </a:r>
            <a:r>
              <a:rPr lang="en-US" altLang="zh-TW" dirty="0"/>
              <a:t> = | </a:t>
            </a:r>
            <a:r>
              <a:rPr lang="en-US" altLang="zh-TW" i="1" dirty="0">
                <a:ea typeface="標楷體" pitchFamily="65" charset="-128"/>
              </a:rPr>
              <a:t>k</a:t>
            </a:r>
            <a:r>
              <a:rPr lang="en-US" altLang="zh-TW" dirty="0"/>
              <a:t> |||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b="1" dirty="0"/>
              <a:t>u</a:t>
            </a:r>
            <a:r>
              <a:rPr lang="en-US" altLang="zh-TW" dirty="0"/>
              <a:t> || </a:t>
            </a:r>
          </a:p>
          <a:p>
            <a:pPr lvl="1" eaLnBrk="1" hangingPunct="1"/>
            <a:r>
              <a:rPr lang="en-US" altLang="zh-TW" dirty="0"/>
              <a:t>|| </a:t>
            </a:r>
            <a:r>
              <a:rPr lang="en-US" altLang="zh-TW" b="1" dirty="0"/>
              <a:t>u </a:t>
            </a:r>
            <a:r>
              <a:rPr lang="en-US" altLang="zh-TW" dirty="0"/>
              <a:t>+ </a:t>
            </a:r>
            <a:r>
              <a:rPr lang="en-US" altLang="zh-TW" b="1" dirty="0"/>
              <a:t>v </a:t>
            </a:r>
            <a:r>
              <a:rPr lang="en-US" altLang="zh-TW" dirty="0"/>
              <a:t>|| ≤ || </a:t>
            </a:r>
            <a:r>
              <a:rPr lang="en-US" altLang="zh-TW" b="1" dirty="0"/>
              <a:t>u</a:t>
            </a:r>
            <a:r>
              <a:rPr lang="en-US" altLang="zh-TW" dirty="0">
                <a:cs typeface="Times New Roman" panose="02020603050405020304" pitchFamily="18" charset="0"/>
              </a:rPr>
              <a:t> || + || </a:t>
            </a:r>
            <a:r>
              <a:rPr lang="en-US" altLang="zh-TW" b="1" dirty="0"/>
              <a:t>v</a:t>
            </a:r>
            <a:r>
              <a:rPr lang="en-US" altLang="zh-TW" dirty="0">
                <a:cs typeface="Times New Roman" panose="02020603050405020304" pitchFamily="18" charset="0"/>
              </a:rPr>
              <a:t> ||</a:t>
            </a:r>
            <a:r>
              <a:rPr lang="en-US" altLang="zh-TW" dirty="0"/>
              <a:t>		(Triangle inequality)</a:t>
            </a:r>
          </a:p>
          <a:p>
            <a:pPr eaLnBrk="1" hangingPunct="1"/>
            <a:endParaRPr lang="zh-TW" altLang="en-US" dirty="0"/>
          </a:p>
        </p:txBody>
      </p:sp>
      <p:sp>
        <p:nvSpPr>
          <p:cNvPr id="1434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C7D4712-E052-434D-92D4-698D360062EF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434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A5254C2-8854-455A-97A0-31C79D1107E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1905000" y="4510704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905000" y="5425104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1905000" y="4518183"/>
            <a:ext cx="3731046" cy="90692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3733800" y="4510704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812754" y="4503225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75299" y="4629350"/>
                <a:ext cx="2228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299" y="4629350"/>
                <a:ext cx="222818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3243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20429" y="4725044"/>
                <a:ext cx="75860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429" y="4725044"/>
                <a:ext cx="758606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8065" b="-71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02373" y="5452646"/>
                <a:ext cx="24365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373" y="5452646"/>
                <a:ext cx="243656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30769" r="-25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02611" y="4894321"/>
                <a:ext cx="2228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611" y="4894321"/>
                <a:ext cx="222818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33333" r="-2778" b="-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EC1BEEA-7ADC-478A-ACF0-EA33316B2D7E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536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3BA4C67-F580-4EAD-80E8-F2B1ECED282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19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246187"/>
          </a:xfrm>
        </p:spPr>
        <p:txBody>
          <a:bodyPr/>
          <a:lstStyle/>
          <a:p>
            <a:pPr eaLnBrk="1" hangingPunct="1"/>
            <a:r>
              <a:rPr lang="en-US" altLang="zh-TW"/>
              <a:t>Theorem 4.1.5 </a:t>
            </a:r>
            <a:br>
              <a:rPr lang="en-US" altLang="zh-TW"/>
            </a:br>
            <a:r>
              <a:rPr lang="en-US" altLang="zh-TW"/>
              <a:t>(Properties of Distance in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)</a:t>
            </a:r>
            <a:br>
              <a:rPr lang="en-US" altLang="zh-TW"/>
            </a:br>
            <a:endParaRPr lang="en-US" altLang="zh-TW"/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378325"/>
          </a:xfrm>
        </p:spPr>
        <p:txBody>
          <a:bodyPr/>
          <a:lstStyle/>
          <a:p>
            <a:pPr eaLnBrk="1" hangingPunct="1"/>
            <a:r>
              <a:rPr lang="en-US" altLang="zh-TW" dirty="0"/>
              <a:t>If </a:t>
            </a:r>
            <a:r>
              <a:rPr lang="en-US" altLang="zh-TW" b="1" dirty="0"/>
              <a:t>u</a:t>
            </a:r>
            <a:r>
              <a:rPr lang="en-US" altLang="zh-TW" dirty="0"/>
              <a:t>, </a:t>
            </a:r>
            <a:r>
              <a:rPr lang="en-US" altLang="zh-TW" b="1" dirty="0"/>
              <a:t>v</a:t>
            </a:r>
            <a:r>
              <a:rPr lang="en-US" altLang="zh-TW" dirty="0"/>
              <a:t>, and </a:t>
            </a:r>
            <a:r>
              <a:rPr lang="en-US" altLang="zh-TW" b="1" dirty="0"/>
              <a:t>w</a:t>
            </a:r>
            <a:r>
              <a:rPr lang="en-US" altLang="zh-TW" dirty="0"/>
              <a:t> are vectors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i="1" dirty="0"/>
              <a:t> </a:t>
            </a:r>
            <a:r>
              <a:rPr lang="en-US" altLang="zh-TW" dirty="0"/>
              <a:t>and </a:t>
            </a:r>
            <a:r>
              <a:rPr lang="en-US" altLang="zh-TW" i="1" dirty="0"/>
              <a:t>k</a:t>
            </a:r>
            <a:r>
              <a:rPr lang="en-US" altLang="zh-TW" dirty="0"/>
              <a:t> is any scalar, then</a:t>
            </a:r>
          </a:p>
          <a:p>
            <a:pPr lvl="1" eaLnBrk="1" hangingPunct="1"/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u, v</a:t>
            </a:r>
            <a:r>
              <a:rPr lang="en-US" altLang="zh-TW" dirty="0" smtClean="0"/>
              <a:t>)</a:t>
            </a:r>
            <a:r>
              <a:rPr lang="tr-TR" altLang="zh-TW" dirty="0" smtClean="0"/>
              <a:t>=||</a:t>
            </a:r>
            <a:r>
              <a:rPr lang="tr-TR" altLang="zh-TW" b="1" dirty="0" smtClean="0"/>
              <a:t>u-v</a:t>
            </a:r>
            <a:r>
              <a:rPr lang="tr-TR" altLang="zh-TW" dirty="0" smtClean="0"/>
              <a:t>||</a:t>
            </a:r>
            <a:r>
              <a:rPr lang="en-US" altLang="zh-TW" dirty="0" smtClean="0"/>
              <a:t> </a:t>
            </a:r>
            <a:r>
              <a:rPr lang="en-US" altLang="zh-TW" dirty="0">
                <a:cs typeface="Times New Roman" panose="02020603050405020304" pitchFamily="18" charset="0"/>
              </a:rPr>
              <a:t>≥  0</a:t>
            </a:r>
          </a:p>
          <a:p>
            <a:pPr lvl="1" eaLnBrk="1" hangingPunct="1"/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u, v</a:t>
            </a:r>
            <a:r>
              <a:rPr lang="en-US" altLang="zh-TW" dirty="0"/>
              <a:t>) =  0  if and only if </a:t>
            </a:r>
            <a:r>
              <a:rPr lang="en-US" altLang="zh-TW" b="1" dirty="0"/>
              <a:t>u = v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u, v</a:t>
            </a:r>
            <a:r>
              <a:rPr lang="en-US" altLang="zh-TW" dirty="0"/>
              <a:t>) = </a:t>
            </a:r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v, u</a:t>
            </a:r>
            <a:r>
              <a:rPr lang="en-US" altLang="zh-TW" dirty="0"/>
              <a:t>)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u, v</a:t>
            </a:r>
            <a:r>
              <a:rPr lang="en-US" altLang="zh-TW" dirty="0"/>
              <a:t>) ≤ </a:t>
            </a:r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/>
              <a:t>u, w </a:t>
            </a:r>
            <a:r>
              <a:rPr lang="en-US" altLang="zh-TW" dirty="0"/>
              <a:t>) + </a:t>
            </a:r>
            <a:r>
              <a:rPr lang="en-US" altLang="zh-TW" i="1" dirty="0"/>
              <a:t>d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b="1" dirty="0">
                <a:cs typeface="Times New Roman" panose="02020603050405020304" pitchFamily="18" charset="0"/>
              </a:rPr>
              <a:t>w</a:t>
            </a:r>
            <a:r>
              <a:rPr lang="en-US" altLang="zh-TW" b="1" dirty="0"/>
              <a:t>, v</a:t>
            </a:r>
            <a:r>
              <a:rPr lang="en-US" altLang="zh-TW" dirty="0"/>
              <a:t>)	(Triangle inequality)</a:t>
            </a:r>
          </a:p>
          <a:p>
            <a:pPr lvl="1" eaLnBrk="1" hangingPunct="1"/>
            <a:endParaRPr lang="en-US" altLang="zh-TW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09E775B-A10D-49C8-B495-2C03323BABA3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10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C8AD68B-25C1-4163-94FE-BD1CAA8D89CB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Content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Euclidean </a:t>
            </a:r>
            <a:r>
              <a:rPr lang="tr-TR" altLang="zh-TW" dirty="0">
                <a:solidFill>
                  <a:srgbClr val="FF0000"/>
                </a:solidFill>
              </a:rPr>
              <a:t>2-space 3- </a:t>
            </a:r>
            <a:r>
              <a:rPr lang="tr-TR" altLang="zh-TW" dirty="0" err="1">
                <a:solidFill>
                  <a:srgbClr val="FF0000"/>
                </a:solidFill>
              </a:rPr>
              <a:t>space</a:t>
            </a:r>
            <a:r>
              <a:rPr lang="tr-TR" altLang="zh-TW" dirty="0">
                <a:solidFill>
                  <a:srgbClr val="FF0000"/>
                </a:solidFill>
              </a:rPr>
              <a:t> </a:t>
            </a:r>
            <a:r>
              <a:rPr lang="tr-TR" altLang="zh-TW" dirty="0" err="1">
                <a:solidFill>
                  <a:srgbClr val="FF0000"/>
                </a:solidFill>
              </a:rPr>
              <a:t>and</a:t>
            </a:r>
            <a:r>
              <a:rPr lang="tr-TR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-Space</a:t>
            </a:r>
          </a:p>
          <a:p>
            <a:pPr eaLnBrk="1" hangingPunct="1"/>
            <a:r>
              <a:rPr lang="en-US" altLang="zh-TW" dirty="0"/>
              <a:t>Linear Transformations from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to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</a:t>
            </a:r>
          </a:p>
          <a:p>
            <a:pPr eaLnBrk="1" hangingPunct="1"/>
            <a:r>
              <a:rPr lang="en-US" altLang="zh-TW" dirty="0"/>
              <a:t>Properties of Linear Transformations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to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 </a:t>
            </a:r>
          </a:p>
          <a:p>
            <a:pPr eaLnBrk="1" hangingPunct="1"/>
            <a:r>
              <a:rPr lang="en-US" altLang="zh-TW" dirty="0"/>
              <a:t>Linear Transformations and Polynomials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4.1.6</a:t>
            </a:r>
            <a:br>
              <a:rPr lang="en-US" altLang="zh-TW"/>
            </a:b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4911725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/>
                  <a:t>If </a:t>
                </a:r>
                <a:r>
                  <a:rPr lang="en-US" altLang="zh-TW" b="1" dirty="0"/>
                  <a:t>u</a:t>
                </a:r>
                <a:r>
                  <a:rPr lang="en-US" altLang="zh-TW" dirty="0"/>
                  <a:t>, </a:t>
                </a:r>
                <a:r>
                  <a:rPr lang="en-US" altLang="zh-TW" b="1" dirty="0"/>
                  <a:t>v</a:t>
                </a:r>
                <a:r>
                  <a:rPr lang="en-US" altLang="zh-TW" dirty="0"/>
                  <a:t>, and </a:t>
                </a:r>
                <a:r>
                  <a:rPr lang="en-US" altLang="zh-TW" b="1" dirty="0"/>
                  <a:t>w</a:t>
                </a:r>
                <a:r>
                  <a:rPr lang="en-US" altLang="zh-TW" dirty="0"/>
                  <a:t> are vectors in </a:t>
                </a:r>
                <a:r>
                  <a:rPr lang="en-US" altLang="zh-TW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baseline="30000" dirty="0"/>
                  <a:t> </a:t>
                </a:r>
                <a:r>
                  <a:rPr lang="en-US" altLang="zh-TW" dirty="0"/>
                  <a:t> with</a:t>
                </a:r>
                <a:r>
                  <a:rPr lang="en-US" altLang="zh-TW" dirty="0">
                    <a:latin typeface="Monotype Corsiva" panose="03010101010201010101" pitchFamily="66" charset="0"/>
                  </a:rPr>
                  <a:t> </a:t>
                </a:r>
                <a:r>
                  <a:rPr lang="en-US" altLang="zh-TW" dirty="0"/>
                  <a:t>the Euclidean inner product, then  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 </a:t>
                </a:r>
                <a:r>
                  <a:rPr lang="en-US" altLang="zh-TW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·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 v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¼ 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+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||</a:t>
                </a:r>
                <a:r>
                  <a:rPr lang="en-US" altLang="zh-TW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zh-TW" dirty="0">
                    <a:solidFill>
                      <a:srgbClr val="FF0000"/>
                    </a:solidFill>
                    <a:latin typeface="新細明體" charset="-120"/>
                    <a:cs typeface="Times New Roman" panose="02020603050405020304" pitchFamily="18" charset="0"/>
                  </a:rPr>
                  <a:t>–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¼ 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TW" dirty="0">
                    <a:solidFill>
                      <a:srgbClr val="FF0000"/>
                    </a:solidFill>
                    <a:latin typeface="新細明體" charset="-120"/>
                    <a:cs typeface="Times New Roman" panose="02020603050405020304" pitchFamily="18" charset="0"/>
                  </a:rPr>
                  <a:t>–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||</a:t>
                </a:r>
                <a:r>
                  <a:rPr lang="en-US" altLang="zh-TW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</a:t>
                </a:r>
                <a:endParaRPr lang="zh-TW" altLang="en-US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tr-TR" altLang="zh-TW" dirty="0" err="1"/>
                  <a:t>Proof</a:t>
                </a:r>
                <a:r>
                  <a:rPr lang="tr-TR" altLang="zh-TW" dirty="0"/>
                  <a:t>: </a:t>
                </a:r>
                <a:endParaRPr lang="tr-TR" altLang="zh-TW" i="1" dirty="0">
                  <a:latin typeface="Cambria Math" panose="020405030504060302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tr-TR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altLang="zh-TW" b="0" i="1" dirty="0">
                  <a:latin typeface="Cambria Math" panose="02040503050406030204" pitchFamily="18" charset="0"/>
                </a:endParaRPr>
              </a:p>
              <a:p>
                <a:pPr marL="344487" lvl="1" indent="0" eaLnBrk="1" hangingPunct="1">
                  <a:buNone/>
                </a:pPr>
                <a:r>
                  <a:rPr lang="tr-TR" altLang="zh-TW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tr-TR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tr-TR" altLang="zh-TW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tr-TR" altLang="zh-TW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tr-TR" altLang="zh-TW" b="1" dirty="0"/>
              </a:p>
              <a:p>
                <a:pPr marL="344487" lvl="1" indent="0" eaLnBrk="1" hangingPunct="1">
                  <a:buNone/>
                </a:pPr>
                <a:r>
                  <a:rPr lang="tr-TR" altLang="zh-TW" dirty="0"/>
                  <a:t>add the equations on both sides and divide by 4</a:t>
                </a:r>
                <a:r>
                  <a:rPr lang="tr-TR" altLang="zh-TW" dirty="0" smtClean="0"/>
                  <a:t>.</a:t>
                </a:r>
              </a:p>
              <a:p>
                <a:pPr eaLnBrk="1" hangingPunct="1"/>
                <a:r>
                  <a:rPr lang="tr-TR" altLang="zh-TW" dirty="0" smtClean="0"/>
                  <a:t>Show: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 </a:t>
                </a:r>
                <a:r>
                  <a:rPr lang="en-US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||</a:t>
                </a:r>
                <a:r>
                  <a:rPr lang="en-US" altLang="zh-TW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 </a:t>
                </a:r>
                <a:r>
                  <a:rPr lang="tr-TR" altLang="zh-TW" dirty="0" smtClean="0">
                    <a:solidFill>
                      <a:srgbClr val="FF0000"/>
                    </a:solidFill>
                  </a:rPr>
                  <a:t>+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|| </a:t>
                </a:r>
                <a:r>
                  <a:rPr lang="tr-TR" altLang="zh-TW" b="1" dirty="0" smtClean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||</a:t>
                </a:r>
                <a:r>
                  <a:rPr lang="en-US" altLang="zh-TW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 </a:t>
                </a:r>
                <a:r>
                  <a:rPr lang="tr-TR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=</a:t>
                </a:r>
                <a:r>
                  <a:rPr lang="en-US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¼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+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||</a:t>
                </a:r>
                <a:r>
                  <a:rPr lang="en-US" altLang="zh-TW" baseline="300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tr-TR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+</a:t>
                </a:r>
                <a:r>
                  <a:rPr lang="en-US" altLang="zh-TW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¼ 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TW" dirty="0">
                    <a:solidFill>
                      <a:srgbClr val="FF0000"/>
                    </a:solidFill>
                    <a:latin typeface="新細明體" charset="-120"/>
                    <a:cs typeface="Times New Roman" panose="02020603050405020304" pitchFamily="18" charset="0"/>
                  </a:rPr>
                  <a:t>–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||</a:t>
                </a:r>
                <a:r>
                  <a:rPr lang="en-US" altLang="zh-TW" baseline="30000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2</a:t>
                </a:r>
                <a:endParaRPr lang="zh-TW" altLang="en-US" dirty="0">
                  <a:solidFill>
                    <a:srgbClr val="FF0000"/>
                  </a:solidFill>
                </a:endParaRPr>
              </a:p>
              <a:p>
                <a:pPr eaLnBrk="1" hangingPunct="1"/>
                <a:endParaRPr lang="zh-TW" altLang="en-US" dirty="0"/>
              </a:p>
            </p:txBody>
          </p:sp>
        </mc:Choice>
        <mc:Fallback xmlns="">
          <p:sp>
            <p:nvSpPr>
              <p:cNvPr id="16387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4911725"/>
              </a:xfrm>
              <a:blipFill rotWithShape="0">
                <a:blip r:embed="rId3"/>
                <a:stretch>
                  <a:fillRect l="-296" t="-16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1670CE5-B7FD-4F9B-A668-A070265D21F5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639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B22DBB3-75E1-44F7-9F37-9E8B88BA04B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74740F0-8A62-4202-916D-4D23AF8AA73B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741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C599974-DD4C-4085-86B4-B190EAD993D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Orthogonality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pPr eaLnBrk="1" hangingPunct="1"/>
            <a:r>
              <a:rPr lang="en-US" altLang="zh-TW" dirty="0"/>
              <a:t>Two vectors </a:t>
            </a:r>
            <a:r>
              <a:rPr lang="en-US" altLang="zh-TW" b="1" dirty="0"/>
              <a:t>u</a:t>
            </a:r>
            <a:r>
              <a:rPr lang="en-US" altLang="zh-TW" dirty="0"/>
              <a:t> and </a:t>
            </a:r>
            <a:r>
              <a:rPr lang="en-US" altLang="zh-TW" b="1" dirty="0"/>
              <a:t>v</a:t>
            </a:r>
            <a:r>
              <a:rPr lang="en-US" altLang="zh-TW" dirty="0"/>
              <a:t> in</a:t>
            </a:r>
            <a:r>
              <a:rPr lang="en-US" altLang="zh-TW" b="1" dirty="0"/>
              <a:t>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i="1" dirty="0"/>
              <a:t> </a:t>
            </a:r>
            <a:r>
              <a:rPr lang="en-US" altLang="zh-TW" dirty="0"/>
              <a:t>are called orthogonal if </a:t>
            </a:r>
            <a:r>
              <a:rPr lang="en-US" altLang="zh-TW" b="1" dirty="0"/>
              <a:t>u </a:t>
            </a:r>
            <a:r>
              <a:rPr lang="en-US" altLang="zh-TW" dirty="0">
                <a:cs typeface="Times New Roman" panose="02020603050405020304" pitchFamily="18" charset="0"/>
              </a:rPr>
              <a:t>· </a:t>
            </a:r>
            <a:r>
              <a:rPr lang="en-US" altLang="zh-TW" b="1" dirty="0"/>
              <a:t>v </a:t>
            </a:r>
            <a:r>
              <a:rPr lang="en-US" altLang="zh-TW" dirty="0"/>
              <a:t>= 0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Example  4</a:t>
            </a:r>
          </a:p>
          <a:p>
            <a:pPr lvl="1" eaLnBrk="1" hangingPunct="1"/>
            <a:r>
              <a:rPr lang="en-US" altLang="zh-TW" sz="2400" dirty="0"/>
              <a:t>In the Euclidean space </a:t>
            </a:r>
            <a:r>
              <a:rPr lang="en-US" altLang="zh-TW" sz="2400" i="1" dirty="0" smtClean="0"/>
              <a:t>R</a:t>
            </a:r>
            <a:r>
              <a:rPr lang="en-US" altLang="zh-TW" sz="2400" baseline="30000" dirty="0" smtClean="0"/>
              <a:t>4</a:t>
            </a:r>
            <a:r>
              <a:rPr lang="en-US" altLang="zh-TW" sz="2400" dirty="0" smtClean="0"/>
              <a:t> </a:t>
            </a:r>
            <a:r>
              <a:rPr lang="tr-TR" altLang="zh-TW" sz="2400" dirty="0" smtClean="0"/>
              <a:t>, </a:t>
            </a:r>
            <a:r>
              <a:rPr lang="en-US" altLang="zh-TW" sz="2400" dirty="0" smtClean="0"/>
              <a:t>the </a:t>
            </a:r>
            <a:r>
              <a:rPr lang="en-US" altLang="zh-TW" sz="2400" dirty="0"/>
              <a:t>vectors </a:t>
            </a:r>
          </a:p>
          <a:p>
            <a:pPr lvl="1" algn="ctr" eaLnBrk="1" hangingPunct="1">
              <a:buFont typeface="Wingdings" panose="05000000000000000000" pitchFamily="2" charset="2"/>
              <a:buNone/>
            </a:pPr>
            <a:r>
              <a:rPr lang="en-US" altLang="zh-TW" sz="2400" b="1" dirty="0"/>
              <a:t>u</a:t>
            </a:r>
            <a:r>
              <a:rPr lang="en-US" altLang="zh-TW" sz="2400" dirty="0"/>
              <a:t> = (-2, 3, 1, 4) and </a:t>
            </a:r>
            <a:r>
              <a:rPr lang="en-US" altLang="zh-TW" sz="2400" b="1" dirty="0"/>
              <a:t>v</a:t>
            </a:r>
            <a:r>
              <a:rPr lang="en-US" altLang="zh-TW" sz="2400" dirty="0"/>
              <a:t> = (1, 2, 0, -1)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400" dirty="0"/>
              <a:t>	are orthogonal, since     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TW" sz="2400" b="1" dirty="0"/>
              <a:t>         u </a:t>
            </a:r>
            <a:r>
              <a:rPr lang="en-US" altLang="zh-TW" sz="2400" dirty="0">
                <a:cs typeface="Times New Roman" panose="02020603050405020304" pitchFamily="18" charset="0"/>
              </a:rPr>
              <a:t>·</a:t>
            </a:r>
            <a:r>
              <a:rPr lang="en-US" altLang="zh-TW" sz="2400" b="1" dirty="0"/>
              <a:t> v</a:t>
            </a:r>
            <a:r>
              <a:rPr lang="en-US" altLang="zh-TW" sz="2400" dirty="0"/>
              <a:t> = (-2)(1) + (3)(2) + (1)(0) + (4)(-1) = 0</a:t>
            </a:r>
          </a:p>
          <a:p>
            <a:pPr eaLnBrk="1" hangingPunct="1"/>
            <a:endParaRPr lang="en-US" altLang="zh-TW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400"/>
              <a:t>Theorem 4.1.7 </a:t>
            </a:r>
            <a:br>
              <a:rPr lang="en-US" altLang="zh-TW" sz="4400"/>
            </a:br>
            <a:r>
              <a:rPr lang="en-US" altLang="zh-TW" sz="4400"/>
              <a:t>(Pythagorean Theorem in </a:t>
            </a:r>
            <a:r>
              <a:rPr lang="en-US" altLang="zh-TW" sz="4400" i="1"/>
              <a:t>R</a:t>
            </a:r>
            <a:r>
              <a:rPr lang="en-US" altLang="zh-TW" sz="4400" i="1" baseline="30000"/>
              <a:t>n</a:t>
            </a:r>
            <a:r>
              <a:rPr lang="en-US" altLang="zh-TW" sz="4400"/>
              <a:t>)</a:t>
            </a:r>
            <a:br>
              <a:rPr lang="en-US" altLang="zh-TW" sz="4400"/>
            </a:b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81200"/>
                <a:ext cx="8229600" cy="4149725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/>
                  <a:t>If </a:t>
                </a:r>
                <a:r>
                  <a:rPr lang="en-US" altLang="zh-TW" b="1" dirty="0"/>
                  <a:t>u </a:t>
                </a:r>
                <a:r>
                  <a:rPr lang="en-US" altLang="zh-TW" dirty="0"/>
                  <a:t>and </a:t>
                </a:r>
                <a:r>
                  <a:rPr lang="en-US" altLang="zh-TW" b="1" dirty="0"/>
                  <a:t>v</a:t>
                </a:r>
                <a:r>
                  <a:rPr lang="en-US" altLang="zh-TW" dirty="0"/>
                  <a:t> are orthogonal vectors in </a:t>
                </a:r>
                <a:r>
                  <a:rPr lang="en-US" altLang="zh-TW" i="1" dirty="0"/>
                  <a:t>R</a:t>
                </a:r>
                <a:r>
                  <a:rPr lang="en-US" altLang="zh-TW" i="1" baseline="30000" dirty="0"/>
                  <a:t>n</a:t>
                </a:r>
                <a:r>
                  <a:rPr lang="en-US" altLang="zh-TW" dirty="0"/>
                  <a:t> w</a:t>
                </a:r>
                <a:r>
                  <a:rPr lang="tr-TR" altLang="zh-TW" dirty="0"/>
                  <a:t>ith</a:t>
                </a:r>
                <a:r>
                  <a:rPr lang="en-US" altLang="zh-TW" dirty="0"/>
                  <a:t> the Euclidean inner product, then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+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||</a:t>
                </a:r>
                <a:r>
                  <a:rPr lang="en-US" altLang="zh-TW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 = 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||</a:t>
                </a:r>
                <a:r>
                  <a:rPr lang="en-US" altLang="zh-TW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+ ||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v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 ||</a:t>
                </a:r>
                <a:r>
                  <a:rPr lang="en-US" altLang="zh-TW" baseline="30000" dirty="0">
                    <a:solidFill>
                      <a:srgbClr val="FF0000"/>
                    </a:solidFill>
                  </a:rPr>
                  <a:t>2</a:t>
                </a:r>
                <a:endParaRPr lang="tr-TR" altLang="zh-TW" baseline="300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tr-TR" altLang="zh-TW" sz="2400" dirty="0"/>
                  <a:t>Proof: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sz="2400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tr-TR" altLang="zh-TW" sz="24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tr-TR" altLang="zh-TW" sz="2400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sz="2400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sz="24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altLang="zh-TW" sz="24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tr-TR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altLang="zh-TW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tr-TR" altLang="zh-TW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tr-TR" altLang="zh-TW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𝟐𝐮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endParaRPr lang="tr-TR" altLang="zh-TW" sz="2400" b="1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tr-T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sz="240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altLang="zh-TW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altLang="zh-TW" sz="24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altLang="zh-TW" sz="2400" b="1" dirty="0"/>
              </a:p>
              <a:p>
                <a:pPr eaLnBrk="1" hangingPunct="1"/>
                <a:endParaRPr lang="en-US" altLang="zh-TW" sz="2400" b="1" dirty="0"/>
              </a:p>
              <a:p>
                <a:pPr eaLnBrk="1" hangingPunct="1"/>
                <a:endParaRPr lang="zh-TW" altLang="en-US" dirty="0"/>
              </a:p>
            </p:txBody>
          </p:sp>
        </mc:Choice>
        <mc:Fallback xmlns="">
          <p:sp>
            <p:nvSpPr>
              <p:cNvPr id="18435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81200"/>
                <a:ext cx="8229600" cy="4149725"/>
              </a:xfrm>
              <a:blipFill>
                <a:blip r:embed="rId3"/>
                <a:stretch>
                  <a:fillRect l="-296" t="-1322" r="-125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DDEE087-FE06-447B-B77D-08F8C287277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843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83DB4A7-0D7D-4F49-97D9-D2ADA24D91CC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96CA9E5-E180-4C9D-8DB4-6F438A172D3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1946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CE732A2-D512-4EFC-B760-608A114EED57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23</a:t>
            </a:fld>
            <a:endParaRPr kumimoji="0" lang="en-US" altLang="zh-TW" sz="1200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534400" cy="1139825"/>
          </a:xfrm>
        </p:spPr>
        <p:txBody>
          <a:bodyPr/>
          <a:lstStyle/>
          <a:p>
            <a:pPr eaLnBrk="1" hangingPunct="1"/>
            <a:r>
              <a:rPr lang="en-US" altLang="zh-TW"/>
              <a:t>4-1 </a:t>
            </a:r>
            <a:r>
              <a:rPr lang="en-US" altLang="zh-TW" sz="4000"/>
              <a:t>Matrix Formulae for the Dot Product</a:t>
            </a:r>
            <a:endParaRPr lang="zh-TW" altLang="en-US" sz="400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If we use column matrix notation for the vectors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b="1" dirty="0"/>
              <a:t>u</a:t>
            </a:r>
            <a:r>
              <a:rPr lang="en-US" altLang="zh-TW" dirty="0"/>
              <a:t> = [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dirty="0"/>
              <a:t> </a:t>
            </a:r>
            <a:r>
              <a:rPr lang="en-US" altLang="zh-TW" i="1" dirty="0"/>
              <a:t>u</a:t>
            </a:r>
            <a:r>
              <a:rPr lang="en-US" altLang="zh-TW" baseline="-25000" dirty="0"/>
              <a:t>2</a:t>
            </a:r>
            <a:r>
              <a:rPr lang="en-US" altLang="zh-TW" dirty="0"/>
              <a:t> … </a:t>
            </a:r>
            <a:r>
              <a:rPr lang="en-US" altLang="zh-TW" i="1" dirty="0"/>
              <a:t>u</a:t>
            </a:r>
            <a:r>
              <a:rPr lang="en-US" altLang="zh-TW" i="1" baseline="-25000" dirty="0"/>
              <a:t>n</a:t>
            </a:r>
            <a:r>
              <a:rPr lang="en-US" altLang="zh-TW" dirty="0"/>
              <a:t>]</a:t>
            </a:r>
            <a:r>
              <a:rPr lang="en-US" altLang="zh-TW" i="1" baseline="30000" dirty="0"/>
              <a:t>T</a:t>
            </a:r>
            <a:r>
              <a:rPr lang="en-US" altLang="zh-TW" dirty="0"/>
              <a:t> and </a:t>
            </a:r>
            <a:r>
              <a:rPr lang="en-US" altLang="zh-TW" b="1" dirty="0"/>
              <a:t>v</a:t>
            </a:r>
            <a:r>
              <a:rPr lang="en-US" altLang="zh-TW" dirty="0"/>
              <a:t> = [</a:t>
            </a:r>
            <a:r>
              <a:rPr lang="en-US" altLang="zh-TW" i="1" dirty="0"/>
              <a:t>v</a:t>
            </a:r>
            <a:r>
              <a:rPr lang="en-US" altLang="zh-TW" baseline="-25000" dirty="0"/>
              <a:t>1</a:t>
            </a:r>
            <a:r>
              <a:rPr lang="en-US" altLang="zh-TW" dirty="0"/>
              <a:t> </a:t>
            </a:r>
            <a:r>
              <a:rPr lang="en-US" altLang="zh-TW" i="1" dirty="0"/>
              <a:t>v</a:t>
            </a:r>
            <a:r>
              <a:rPr lang="en-US" altLang="zh-TW" baseline="-25000" dirty="0"/>
              <a:t>2</a:t>
            </a:r>
            <a:r>
              <a:rPr lang="en-US" altLang="zh-TW" dirty="0"/>
              <a:t> … 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]</a:t>
            </a:r>
            <a:r>
              <a:rPr lang="en-US" altLang="zh-TW" i="1" baseline="30000" dirty="0"/>
              <a:t>T</a:t>
            </a:r>
            <a:r>
              <a:rPr lang="en-US" altLang="zh-TW" dirty="0"/>
              <a:t> ,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or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 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then 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u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v </a:t>
            </a:r>
            <a:r>
              <a:rPr lang="en-US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</a:t>
            </a:r>
            <a:r>
              <a:rPr lang="en-US" altLang="zh-TW" i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zh-TW" b="1" dirty="0" err="1" smtClean="0">
                <a:solidFill>
                  <a:srgbClr val="FF0000"/>
                </a:solidFill>
              </a:rPr>
              <a:t>u</a:t>
            </a:r>
            <a:r>
              <a:rPr lang="tr-TR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tr-TR" altLang="zh-TW" b="1" dirty="0" smtClean="0">
                <a:solidFill>
                  <a:srgbClr val="FF0000"/>
                </a:solidFill>
              </a:rPr>
              <a:t>u</a:t>
            </a:r>
            <a:r>
              <a:rPr lang="en-US" altLang="zh-TW" i="1" baseline="30000" dirty="0" smtClean="0">
                <a:solidFill>
                  <a:srgbClr val="FF0000"/>
                </a:solidFill>
              </a:rPr>
              <a:t>T</a:t>
            </a:r>
            <a:r>
              <a:rPr lang="tr-TR" altLang="zh-TW" b="1" dirty="0" smtClean="0">
                <a:solidFill>
                  <a:srgbClr val="FF0000"/>
                </a:solidFill>
              </a:rPr>
              <a:t>v</a:t>
            </a:r>
            <a:endParaRPr lang="tr-TR" altLang="zh-TW" b="1" dirty="0">
              <a:solidFill>
                <a:srgbClr val="FF0000"/>
              </a:solidFill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altLang="zh-TW" i="1" dirty="0" smtClean="0">
                <a:solidFill>
                  <a:srgbClr val="FF0000"/>
                </a:solidFill>
              </a:rPr>
              <a:t>A</a:t>
            </a:r>
            <a:r>
              <a:rPr lang="en-US" altLang="zh-TW" b="1" dirty="0" smtClean="0">
                <a:solidFill>
                  <a:srgbClr val="FF0000"/>
                </a:solidFill>
              </a:rPr>
              <a:t>u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solidFill>
                  <a:srgbClr val="FF0000"/>
                </a:solidFill>
              </a:rPr>
              <a:t> v </a:t>
            </a:r>
            <a:r>
              <a:rPr lang="en-US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i="1" dirty="0">
                <a:solidFill>
                  <a:srgbClr val="FF0000"/>
                </a:solidFill>
              </a:rPr>
              <a:t> </a:t>
            </a:r>
            <a:r>
              <a:rPr lang="tr-TR" altLang="zh-TW" i="1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A</a:t>
            </a:r>
            <a:r>
              <a:rPr lang="en-US" altLang="zh-TW" b="1" dirty="0" smtClean="0">
                <a:solidFill>
                  <a:srgbClr val="FF0000"/>
                </a:solidFill>
              </a:rPr>
              <a:t>u </a:t>
            </a:r>
            <a:r>
              <a:rPr lang="tr-TR" altLang="zh-TW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TW" i="1" baseline="30000" dirty="0">
                <a:solidFill>
                  <a:srgbClr val="FF0000"/>
                </a:solidFill>
              </a:rPr>
              <a:t> </a:t>
            </a:r>
            <a:r>
              <a:rPr lang="en-US" altLang="zh-TW" i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tr-TR" altLang="zh-TW" dirty="0" smtClean="0">
                <a:solidFill>
                  <a:srgbClr val="FF0000"/>
                </a:solidFill>
              </a:rPr>
              <a:t>=</a:t>
            </a:r>
            <a:r>
              <a:rPr lang="tr-TR" altLang="zh-TW" b="1" dirty="0" smtClean="0">
                <a:solidFill>
                  <a:srgbClr val="FF0000"/>
                </a:solidFill>
              </a:rPr>
              <a:t>u</a:t>
            </a:r>
            <a:r>
              <a:rPr lang="en-US" altLang="zh-TW" i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zh-TW" i="1" dirty="0" err="1" smtClean="0">
                <a:solidFill>
                  <a:srgbClr val="FF0000"/>
                </a:solidFill>
              </a:rPr>
              <a:t>A</a:t>
            </a:r>
            <a:r>
              <a:rPr lang="en-US" altLang="zh-TW" i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</a:t>
            </a:r>
            <a:r>
              <a:rPr lang="tr-TR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b="1" dirty="0" smtClean="0">
                <a:solidFill>
                  <a:srgbClr val="FF0000"/>
                </a:solidFill>
              </a:rPr>
              <a:t>u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i="1" baseline="30000" dirty="0" err="1">
                <a:solidFill>
                  <a:srgbClr val="FF0000"/>
                </a:solidFill>
              </a:rPr>
              <a:t>T</a:t>
            </a:r>
            <a:r>
              <a:rPr lang="en-US" altLang="zh-TW" b="1" dirty="0" err="1">
                <a:solidFill>
                  <a:srgbClr val="FF0000"/>
                </a:solidFill>
              </a:rPr>
              <a:t>v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u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A</a:t>
            </a:r>
            <a:r>
              <a:rPr lang="en-US" altLang="zh-TW" b="1" dirty="0">
                <a:solidFill>
                  <a:srgbClr val="FF0000"/>
                </a:solidFill>
              </a:rPr>
              <a:t>v </a:t>
            </a:r>
            <a:r>
              <a:rPr lang="tr-TR" altLang="zh-TW" dirty="0" smtClean="0">
                <a:solidFill>
                  <a:srgbClr val="FF0000"/>
                </a:solidFill>
              </a:rPr>
              <a:t>=</a:t>
            </a:r>
            <a:r>
              <a:rPr lang="tr-TR" altLang="zh-TW" b="1" dirty="0" smtClean="0">
                <a:solidFill>
                  <a:srgbClr val="FF0000"/>
                </a:solidFill>
              </a:rPr>
              <a:t>(</a:t>
            </a:r>
            <a:r>
              <a:rPr lang="en-US" altLang="zh-TW" i="1" dirty="0" smtClean="0">
                <a:solidFill>
                  <a:srgbClr val="FF0000"/>
                </a:solidFill>
              </a:rPr>
              <a:t>A</a:t>
            </a:r>
            <a:r>
              <a:rPr lang="en-US" altLang="zh-TW" b="1" dirty="0" smtClean="0">
                <a:solidFill>
                  <a:srgbClr val="FF0000"/>
                </a:solidFill>
              </a:rPr>
              <a:t>v</a:t>
            </a:r>
            <a:r>
              <a:rPr lang="tr-TR" altLang="zh-TW" b="1" dirty="0" smtClean="0">
                <a:solidFill>
                  <a:srgbClr val="FF0000"/>
                </a:solidFill>
              </a:rPr>
              <a:t>)</a:t>
            </a:r>
            <a:r>
              <a:rPr lang="en-US" altLang="zh-TW" i="1" baseline="30000" dirty="0">
                <a:solidFill>
                  <a:srgbClr val="FF0000"/>
                </a:solidFill>
              </a:rPr>
              <a:t> T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tr-TR" altLang="zh-TW" b="1" dirty="0" smtClean="0">
                <a:solidFill>
                  <a:srgbClr val="FF0000"/>
                </a:solidFill>
              </a:rPr>
              <a:t>u</a:t>
            </a:r>
            <a:r>
              <a:rPr lang="tr-TR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</a:t>
            </a:r>
            <a:r>
              <a:rPr lang="en-US" altLang="zh-TW" i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zh-TW" i="1" dirty="0">
                <a:solidFill>
                  <a:srgbClr val="FF0000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i="1" baseline="30000" dirty="0" err="1">
                <a:solidFill>
                  <a:srgbClr val="FF0000"/>
                </a:solidFill>
              </a:rPr>
              <a:t>T</a:t>
            </a:r>
            <a:r>
              <a:rPr lang="en-US" altLang="zh-TW" b="1" dirty="0" err="1">
                <a:solidFill>
                  <a:srgbClr val="FF0000"/>
                </a:solidFill>
              </a:rPr>
              <a:t>u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=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i="1" dirty="0" err="1">
                <a:solidFill>
                  <a:srgbClr val="FF0000"/>
                </a:solidFill>
              </a:rPr>
              <a:t>A</a:t>
            </a:r>
            <a:r>
              <a:rPr lang="en-US" altLang="zh-TW" i="1" baseline="30000" dirty="0" err="1">
                <a:solidFill>
                  <a:srgbClr val="FF0000"/>
                </a:solidFill>
              </a:rPr>
              <a:t>T</a:t>
            </a:r>
            <a:r>
              <a:rPr lang="en-US" altLang="zh-TW" b="1" dirty="0" err="1">
                <a:solidFill>
                  <a:srgbClr val="FF0000"/>
                </a:solidFill>
              </a:rPr>
              <a:t>u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solidFill>
                  <a:srgbClr val="FF0000"/>
                </a:solidFill>
              </a:rPr>
              <a:t> v</a:t>
            </a:r>
          </a:p>
        </p:txBody>
      </p:sp>
      <p:graphicFrame>
        <p:nvGraphicFramePr>
          <p:cNvPr id="19463" name="Object 4"/>
          <p:cNvGraphicFramePr>
            <a:graphicFrameLocks noChangeAspect="1"/>
          </p:cNvGraphicFramePr>
          <p:nvPr/>
        </p:nvGraphicFramePr>
        <p:xfrm>
          <a:off x="2895600" y="2851150"/>
          <a:ext cx="310832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name="Equation" r:id="rId4" imgW="1562100" imgH="711200" progId="Equation.3">
                  <p:embed/>
                </p:oleObj>
              </mc:Choice>
              <mc:Fallback>
                <p:oleObj name="Equation" r:id="rId4" imgW="15621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851150"/>
                        <a:ext cx="3108325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Example 5</a:t>
            </a:r>
            <a:endParaRPr lang="zh-TW" altLang="en-US"/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zh-TW" dirty="0" smtClean="0"/>
              <a:t>Verifying that </a:t>
            </a:r>
            <a:r>
              <a:rPr lang="en-US" altLang="zh-TW" i="1" dirty="0" smtClean="0"/>
              <a:t>A</a:t>
            </a:r>
            <a:r>
              <a:rPr lang="en-US" altLang="zh-TW" b="1" dirty="0" smtClean="0"/>
              <a:t>u </a:t>
            </a:r>
            <a:r>
              <a:rPr lang="en-US" altLang="zh-TW" dirty="0" smtClean="0">
                <a:cs typeface="Times New Roman" panose="02020603050405020304" pitchFamily="18" charset="0"/>
              </a:rPr>
              <a:t>·</a:t>
            </a:r>
            <a:r>
              <a:rPr lang="en-US" altLang="zh-TW" b="1" dirty="0" smtClean="0"/>
              <a:t> v </a:t>
            </a:r>
            <a:r>
              <a:rPr lang="en-US" altLang="zh-TW" dirty="0" smtClean="0"/>
              <a:t>=</a:t>
            </a:r>
            <a:r>
              <a:rPr lang="en-US" altLang="zh-TW" b="1" dirty="0"/>
              <a:t>u </a:t>
            </a:r>
            <a:r>
              <a:rPr lang="en-US" altLang="zh-TW" dirty="0">
                <a:cs typeface="Times New Roman" panose="02020603050405020304" pitchFamily="18" charset="0"/>
              </a:rPr>
              <a:t>·</a:t>
            </a:r>
            <a:r>
              <a:rPr lang="en-US" altLang="zh-TW" b="1" dirty="0"/>
              <a:t> </a:t>
            </a:r>
            <a:r>
              <a:rPr lang="en-US" altLang="zh-TW" i="1" dirty="0" err="1" smtClean="0"/>
              <a:t>A</a:t>
            </a:r>
            <a:r>
              <a:rPr lang="en-US" altLang="zh-TW" i="1" baseline="30000" dirty="0" err="1" smtClean="0"/>
              <a:t>T</a:t>
            </a:r>
            <a:r>
              <a:rPr lang="en-US" altLang="zh-TW" b="1" dirty="0" err="1" smtClean="0"/>
              <a:t>v</a:t>
            </a:r>
            <a:endParaRPr lang="en-US" altLang="zh-TW" b="1" dirty="0" smtClean="0"/>
          </a:p>
          <a:p>
            <a:pPr marL="0" indent="0" eaLnBrk="1" hangingPunct="1">
              <a:buNone/>
            </a:pPr>
            <a:endParaRPr lang="tr-TR" altLang="zh-TW" dirty="0" smtClean="0"/>
          </a:p>
          <a:p>
            <a:pPr eaLnBrk="1" hangingPunct="1"/>
            <a:endParaRPr lang="tr-TR" altLang="zh-TW" dirty="0"/>
          </a:p>
          <a:p>
            <a:pPr eaLnBrk="1" hangingPunct="1"/>
            <a:endParaRPr lang="tr-TR" altLang="zh-TW" dirty="0"/>
          </a:p>
          <a:p>
            <a:pPr eaLnBrk="1" hangingPunct="1"/>
            <a:r>
              <a:rPr lang="tr-TR" altLang="zh-TW" dirty="0"/>
              <a:t>Do as </a:t>
            </a:r>
            <a:r>
              <a:rPr lang="tr-TR" altLang="zh-TW" dirty="0" err="1"/>
              <a:t>homework</a:t>
            </a:r>
            <a:r>
              <a:rPr lang="tr-TR" altLang="zh-TW" dirty="0"/>
              <a:t>.</a:t>
            </a:r>
            <a:endParaRPr lang="en-US" altLang="zh-TW" dirty="0"/>
          </a:p>
          <a:p>
            <a:pPr eaLnBrk="1" hangingPunct="1"/>
            <a:endParaRPr lang="en-US" altLang="zh-TW" dirty="0"/>
          </a:p>
          <a:p>
            <a:pPr eaLnBrk="1" hangingPunct="1"/>
            <a:endParaRPr lang="zh-TW" altLang="en-US" dirty="0"/>
          </a:p>
        </p:txBody>
      </p:sp>
      <p:sp>
        <p:nvSpPr>
          <p:cNvPr id="2048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D0E1173-E8D3-41CD-AB00-B36C2ED47AFE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048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C5951A0-A29F-4BA5-9D4B-79D5EDE55492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0487" name="Object 2"/>
          <p:cNvGraphicFramePr>
            <a:graphicFrameLocks noChangeAspect="1"/>
          </p:cNvGraphicFramePr>
          <p:nvPr/>
        </p:nvGraphicFramePr>
        <p:xfrm>
          <a:off x="1066800" y="2057400"/>
          <a:ext cx="418623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name="Equation" r:id="rId4" imgW="2298700" imgH="711200" progId="Equation.3">
                  <p:embed/>
                </p:oleObj>
              </mc:Choice>
              <mc:Fallback>
                <p:oleObj name="Equation" r:id="rId4" imgW="2298700" imgH="711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57400"/>
                        <a:ext cx="418623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B7A884A-EE06-4CD5-8C21-68F8ECF4E052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150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D174F06-EE7D-4C1D-A148-CC9032FE86ED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800"/>
              <a:t>4-1 A Dot Product View of </a:t>
            </a:r>
            <a:br>
              <a:rPr lang="en-US" altLang="zh-TW" sz="3800"/>
            </a:br>
            <a:r>
              <a:rPr lang="en-US" altLang="zh-TW" sz="3800"/>
              <a:t>       Matrix Multiplication</a:t>
            </a:r>
            <a:endParaRPr lang="zh-TW" altLang="en-US" sz="3800"/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If</a:t>
            </a:r>
            <a:r>
              <a:rPr lang="en-US" altLang="zh-TW" sz="2200" i="1"/>
              <a:t> A</a:t>
            </a:r>
            <a:r>
              <a:rPr lang="en-US" altLang="zh-TW" sz="2200"/>
              <a:t> = [</a:t>
            </a:r>
            <a:r>
              <a:rPr lang="en-US" altLang="zh-TW" sz="2200" i="1"/>
              <a:t>a</a:t>
            </a:r>
            <a:r>
              <a:rPr lang="en-US" altLang="zh-TW" sz="2200" i="1" baseline="-25000"/>
              <a:t>ij</a:t>
            </a:r>
            <a:r>
              <a:rPr lang="en-US" altLang="zh-TW" sz="2200"/>
              <a:t>] is an </a:t>
            </a:r>
            <a:r>
              <a:rPr lang="en-US" altLang="zh-TW" sz="2200" i="1"/>
              <a:t>m</a:t>
            </a:r>
            <a:r>
              <a:rPr lang="en-US" altLang="zh-TW" sz="2200">
                <a:sym typeface="Symbol" panose="05050102010706020507" pitchFamily="18" charset="2"/>
              </a:rPr>
              <a:t></a:t>
            </a:r>
            <a:r>
              <a:rPr lang="en-US" altLang="zh-TW" sz="2200" i="1"/>
              <a:t>r</a:t>
            </a:r>
            <a:r>
              <a:rPr lang="en-US" altLang="zh-TW" sz="2200"/>
              <a:t> matrix and </a:t>
            </a:r>
            <a:r>
              <a:rPr lang="en-US" altLang="zh-TW" sz="2200" i="1"/>
              <a:t>B</a:t>
            </a:r>
            <a:r>
              <a:rPr lang="en-US" altLang="zh-TW" sz="2200"/>
              <a:t> =[</a:t>
            </a:r>
            <a:r>
              <a:rPr lang="en-US" altLang="zh-TW" sz="2200" i="1"/>
              <a:t>b</a:t>
            </a:r>
            <a:r>
              <a:rPr lang="en-US" altLang="zh-TW" sz="2200" i="1" baseline="-25000"/>
              <a:t>ij</a:t>
            </a:r>
            <a:r>
              <a:rPr lang="en-US" altLang="zh-TW" sz="2200"/>
              <a:t>] is an </a:t>
            </a:r>
            <a:r>
              <a:rPr lang="en-US" altLang="zh-TW" sz="2200" i="1"/>
              <a:t>r</a:t>
            </a:r>
            <a:r>
              <a:rPr lang="en-US" altLang="zh-TW" sz="2200">
                <a:sym typeface="Symbol" panose="05050102010706020507" pitchFamily="18" charset="2"/>
              </a:rPr>
              <a:t></a:t>
            </a:r>
            <a:r>
              <a:rPr lang="en-US" altLang="zh-TW" sz="2200" i="1"/>
              <a:t>n</a:t>
            </a:r>
            <a:r>
              <a:rPr lang="en-US" altLang="zh-TW" sz="2200"/>
              <a:t> matrix, then the </a:t>
            </a:r>
            <a:r>
              <a:rPr lang="en-US" altLang="zh-TW" sz="2200" i="1"/>
              <a:t>ij-</a:t>
            </a:r>
            <a:r>
              <a:rPr lang="en-US" altLang="zh-TW" sz="2200"/>
              <a:t>the entry of </a:t>
            </a:r>
            <a:r>
              <a:rPr lang="en-US" altLang="zh-TW" sz="2200" i="1"/>
              <a:t>AB</a:t>
            </a:r>
            <a:r>
              <a:rPr lang="en-US" altLang="zh-TW" sz="2200"/>
              <a:t> is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a</a:t>
            </a:r>
            <a:r>
              <a:rPr lang="en-US" altLang="zh-TW" sz="2200" i="1" baseline="-25000"/>
              <a:t>i</a:t>
            </a:r>
            <a:r>
              <a:rPr lang="en-US" altLang="zh-TW" sz="2200" baseline="-25000"/>
              <a:t>1</a:t>
            </a:r>
            <a:r>
              <a:rPr lang="en-US" altLang="zh-TW" sz="2200" i="1"/>
              <a:t>b</a:t>
            </a:r>
            <a:r>
              <a:rPr lang="en-US" altLang="zh-TW" sz="2200" baseline="-25000"/>
              <a:t>1</a:t>
            </a:r>
            <a:r>
              <a:rPr lang="en-US" altLang="zh-TW" sz="2200" i="1" baseline="-25000"/>
              <a:t>j</a:t>
            </a:r>
            <a:r>
              <a:rPr lang="en-US" altLang="zh-TW" sz="2200" baseline="-25000"/>
              <a:t> </a:t>
            </a:r>
            <a:r>
              <a:rPr lang="en-US" altLang="zh-TW" sz="2200"/>
              <a:t>+ </a:t>
            </a:r>
            <a:r>
              <a:rPr lang="en-US" altLang="zh-TW" sz="2200" i="1"/>
              <a:t>a</a:t>
            </a:r>
            <a:r>
              <a:rPr lang="en-US" altLang="zh-TW" sz="2200" i="1" baseline="-25000"/>
              <a:t>i</a:t>
            </a:r>
            <a:r>
              <a:rPr lang="en-US" altLang="zh-TW" sz="2200" baseline="-25000"/>
              <a:t>2</a:t>
            </a:r>
            <a:r>
              <a:rPr lang="en-US" altLang="zh-TW" sz="2200" i="1"/>
              <a:t>b</a:t>
            </a:r>
            <a:r>
              <a:rPr lang="en-US" altLang="zh-TW" sz="2200" baseline="-25000"/>
              <a:t>2</a:t>
            </a:r>
            <a:r>
              <a:rPr lang="en-US" altLang="zh-TW" sz="2200" i="1" baseline="-25000"/>
              <a:t>j</a:t>
            </a:r>
            <a:r>
              <a:rPr lang="en-US" altLang="zh-TW" sz="2200"/>
              <a:t> + </a:t>
            </a:r>
            <a:r>
              <a:rPr lang="en-US" altLang="zh-TW" sz="2200" i="1"/>
              <a:t>a</a:t>
            </a:r>
            <a:r>
              <a:rPr lang="en-US" altLang="zh-TW" sz="2200" i="1" baseline="-25000"/>
              <a:t>i</a:t>
            </a:r>
            <a:r>
              <a:rPr lang="en-US" altLang="zh-TW" sz="2200" baseline="-25000"/>
              <a:t>3</a:t>
            </a:r>
            <a:r>
              <a:rPr lang="en-US" altLang="zh-TW" sz="2200" i="1"/>
              <a:t>b</a:t>
            </a:r>
            <a:r>
              <a:rPr lang="en-US" altLang="zh-TW" sz="2200" baseline="-25000"/>
              <a:t>3</a:t>
            </a:r>
            <a:r>
              <a:rPr lang="en-US" altLang="zh-TW" sz="2200" i="1" baseline="-25000"/>
              <a:t>j</a:t>
            </a:r>
            <a:r>
              <a:rPr lang="en-US" altLang="zh-TW" sz="2200"/>
              <a:t> + … + </a:t>
            </a:r>
            <a:r>
              <a:rPr lang="en-US" altLang="zh-TW" sz="2200" i="1"/>
              <a:t>a</a:t>
            </a:r>
            <a:r>
              <a:rPr lang="en-US" altLang="zh-TW" sz="2200" i="1" baseline="-25000"/>
              <a:t>ir</a:t>
            </a:r>
            <a:r>
              <a:rPr lang="en-US" altLang="zh-TW" sz="2200" i="1"/>
              <a:t>b</a:t>
            </a:r>
            <a:r>
              <a:rPr lang="en-US" altLang="zh-TW" sz="2200" i="1" baseline="-25000"/>
              <a:t>rj</a:t>
            </a:r>
            <a:endParaRPr lang="en-US" altLang="zh-TW" sz="22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/>
              <a:t>	which is the dot product of the </a:t>
            </a:r>
            <a:r>
              <a:rPr lang="en-US" altLang="zh-TW" sz="2200" i="1"/>
              <a:t>i</a:t>
            </a:r>
            <a:r>
              <a:rPr lang="en-US" altLang="zh-TW" sz="2200"/>
              <a:t>th row vector of </a:t>
            </a:r>
            <a:r>
              <a:rPr lang="en-US" altLang="zh-TW" sz="2200" i="1"/>
              <a:t>A</a:t>
            </a:r>
            <a:r>
              <a:rPr lang="en-US" altLang="zh-TW" sz="2200"/>
              <a:t> and the </a:t>
            </a:r>
            <a:r>
              <a:rPr lang="en-US" altLang="zh-TW" sz="2200" i="1"/>
              <a:t>j</a:t>
            </a:r>
            <a:r>
              <a:rPr lang="en-US" altLang="zh-TW" sz="2200"/>
              <a:t>th column vector of  </a:t>
            </a:r>
            <a:r>
              <a:rPr lang="en-US" altLang="zh-TW" sz="2200" i="1"/>
              <a:t>B</a:t>
            </a:r>
          </a:p>
          <a:p>
            <a:pPr eaLnBrk="1" hangingPunct="1"/>
            <a:r>
              <a:rPr lang="en-US" altLang="zh-TW" sz="2200"/>
              <a:t>Thus, if the row vectors of </a:t>
            </a:r>
            <a:r>
              <a:rPr lang="en-US" altLang="zh-TW" sz="2200" i="1"/>
              <a:t>A</a:t>
            </a:r>
            <a:r>
              <a:rPr lang="en-US" altLang="zh-TW" sz="2200"/>
              <a:t> are </a:t>
            </a:r>
            <a:r>
              <a:rPr lang="en-US" altLang="zh-TW" sz="2200" b="1"/>
              <a:t>r</a:t>
            </a:r>
            <a:r>
              <a:rPr lang="en-US" altLang="zh-TW" sz="2200" baseline="-25000"/>
              <a:t>1</a:t>
            </a:r>
            <a:r>
              <a:rPr lang="en-US" altLang="zh-TW" sz="2200"/>
              <a:t>, </a:t>
            </a:r>
            <a:r>
              <a:rPr lang="en-US" altLang="zh-TW" sz="2200" b="1"/>
              <a:t>r</a:t>
            </a:r>
            <a:r>
              <a:rPr lang="en-US" altLang="zh-TW" sz="2200" baseline="-25000"/>
              <a:t>2</a:t>
            </a:r>
            <a:r>
              <a:rPr lang="en-US" altLang="zh-TW" sz="2200"/>
              <a:t>, …, </a:t>
            </a:r>
            <a:r>
              <a:rPr lang="en-US" altLang="zh-TW" sz="2200" b="1"/>
              <a:t>r</a:t>
            </a:r>
            <a:r>
              <a:rPr lang="en-US" altLang="zh-TW" sz="2200" i="1" baseline="-25000"/>
              <a:t>m</a:t>
            </a:r>
            <a:r>
              <a:rPr lang="en-US" altLang="zh-TW" sz="2200"/>
              <a:t> and the column vectors of </a:t>
            </a:r>
            <a:r>
              <a:rPr lang="en-US" altLang="zh-TW" sz="2200" i="1"/>
              <a:t>B</a:t>
            </a:r>
            <a:r>
              <a:rPr lang="en-US" altLang="zh-TW" sz="2200"/>
              <a:t> are </a:t>
            </a:r>
            <a:r>
              <a:rPr lang="en-US" altLang="zh-TW" sz="2200" b="1"/>
              <a:t>c</a:t>
            </a:r>
            <a:r>
              <a:rPr lang="en-US" altLang="zh-TW" sz="2200" baseline="-25000"/>
              <a:t>1</a:t>
            </a:r>
            <a:r>
              <a:rPr lang="en-US" altLang="zh-TW" sz="2200"/>
              <a:t>, </a:t>
            </a:r>
            <a:r>
              <a:rPr lang="en-US" altLang="zh-TW" sz="2200" b="1"/>
              <a:t>c</a:t>
            </a:r>
            <a:r>
              <a:rPr lang="en-US" altLang="zh-TW" sz="2200" baseline="-25000"/>
              <a:t>2</a:t>
            </a:r>
            <a:r>
              <a:rPr lang="en-US" altLang="zh-TW" sz="2200"/>
              <a:t>, …, </a:t>
            </a:r>
            <a:r>
              <a:rPr lang="en-US" altLang="zh-TW" sz="2200" b="1"/>
              <a:t>c</a:t>
            </a:r>
            <a:r>
              <a:rPr lang="en-US" altLang="zh-TW" sz="2200" i="1" baseline="-25000"/>
              <a:t>n </a:t>
            </a:r>
            <a:r>
              <a:rPr lang="en-US" altLang="zh-TW" sz="2200"/>
              <a:t>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1" name="Object 4"/>
              <p:cNvSpPr txBox="1"/>
              <p:nvPr/>
            </p:nvSpPr>
            <p:spPr bwMode="auto">
              <a:xfrm>
                <a:off x="838200" y="4267200"/>
                <a:ext cx="7391400" cy="1797050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tr-TR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tr-TR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r-T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⋯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151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267200"/>
                <a:ext cx="7391400" cy="1797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Example 6</a:t>
            </a:r>
            <a:endParaRPr lang="zh-TW" altLang="en-US"/>
          </a:p>
        </p:txBody>
      </p:sp>
      <p:sp>
        <p:nvSpPr>
          <p:cNvPr id="2253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 linear system written in dot product form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dirty="0"/>
              <a:t>       system                 dot product form</a:t>
            </a:r>
            <a:endParaRPr lang="zh-TW" altLang="en-US" dirty="0"/>
          </a:p>
        </p:txBody>
      </p:sp>
      <p:sp>
        <p:nvSpPr>
          <p:cNvPr id="2253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509404E-ED7E-4906-B83A-EED80F1A7466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253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242462C-7F44-4BEE-AC3A-75F248022AC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225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987598"/>
              </p:ext>
            </p:extLst>
          </p:nvPr>
        </p:nvGraphicFramePr>
        <p:xfrm>
          <a:off x="470647" y="3048000"/>
          <a:ext cx="238601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6" name="Equation" r:id="rId4" imgW="1193800" imgH="685800" progId="Equation.3">
                  <p:embed/>
                </p:oleObj>
              </mc:Choice>
              <mc:Fallback>
                <p:oleObj name="Equation" r:id="rId4" imgW="1193800" imgH="685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47" y="3048000"/>
                        <a:ext cx="2386013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536" name="Object 4"/>
              <p:cNvSpPr txBox="1"/>
              <p:nvPr/>
            </p:nvSpPr>
            <p:spPr bwMode="auto">
              <a:xfrm>
                <a:off x="2856660" y="3048000"/>
                <a:ext cx="6287340" cy="20574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)⋅(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)⋅(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tr-TR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)⋅(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tr-TR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tr-TR" dirty="0">
                    <a:solidFill>
                      <a:srgbClr val="000000"/>
                    </a:solidFill>
                  </a:rPr>
                  <a:t/>
                </a:r>
                <a:br>
                  <a:rPr lang="tr-TR" dirty="0">
                    <a:solidFill>
                      <a:srgbClr val="000000"/>
                    </a:solidFill>
                  </a:rPr>
                </a:br>
                <a:endParaRPr lang="tr-TR" dirty="0"/>
              </a:p>
            </p:txBody>
          </p:sp>
        </mc:Choice>
        <mc:Fallback xmlns="">
          <p:sp>
            <p:nvSpPr>
              <p:cNvPr id="22536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6660" y="3048000"/>
                <a:ext cx="6287340" cy="2057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/>
              <p:cNvSpPr txBox="1"/>
              <p:nvPr/>
            </p:nvSpPr>
            <p:spPr bwMode="auto">
              <a:xfrm>
                <a:off x="4650535" y="4333875"/>
                <a:ext cx="4024312" cy="1539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tr-TR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tr-TR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tr-TR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eqArr>
                        </m:e>
                      </m:d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  <m:r>
                                <m:rPr>
                                  <m:nor/>
                                </m:rPr>
                                <a:rPr lang="tr-TR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tr-TR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tr-TR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tr-TR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tr-TR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1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9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0535" y="4333875"/>
                <a:ext cx="4024312" cy="15398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DFD1F0-978D-41C6-90DF-3FF3F024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Orthogonal  Projection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95A918-4FC7-4B47-A765-5F7A1270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831B8F-582E-4FC8-893C-B0074D4D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2A6D95-5D40-451E-A7B4-C17D3F88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27</a:t>
            </a:fld>
            <a:endParaRPr lang="en-US" altLang="zh-TW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1DD699AC-E754-4D41-905D-B7CE7E9CD0E1}"/>
              </a:ext>
            </a:extLst>
          </p:cNvPr>
          <p:cNvCxnSpPr/>
          <p:nvPr/>
        </p:nvCxnSpPr>
        <p:spPr bwMode="auto">
          <a:xfrm flipV="1">
            <a:off x="6248400" y="2895600"/>
            <a:ext cx="1066800" cy="19050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57D90725-0D29-4E2F-8454-E149976EC03B}"/>
              </a:ext>
            </a:extLst>
          </p:cNvPr>
          <p:cNvCxnSpPr/>
          <p:nvPr/>
        </p:nvCxnSpPr>
        <p:spPr bwMode="auto">
          <a:xfrm flipV="1">
            <a:off x="4572000" y="2743200"/>
            <a:ext cx="1676400" cy="2057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A775B66-7681-451C-8001-EAF9F44EE16F}"/>
              </a:ext>
            </a:extLst>
          </p:cNvPr>
          <p:cNvCxnSpPr/>
          <p:nvPr/>
        </p:nvCxnSpPr>
        <p:spPr bwMode="auto">
          <a:xfrm flipV="1">
            <a:off x="4572000" y="4837567"/>
            <a:ext cx="16764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11F66974-33FB-452E-A10C-4904B1625E91}"/>
              </a:ext>
            </a:extLst>
          </p:cNvPr>
          <p:cNvCxnSpPr/>
          <p:nvPr/>
        </p:nvCxnSpPr>
        <p:spPr bwMode="auto">
          <a:xfrm flipV="1">
            <a:off x="6248400" y="2819400"/>
            <a:ext cx="0" cy="2057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265BE0B0-3074-4932-A39E-D6647A25CCEC}"/>
                  </a:ext>
                </a:extLst>
              </p:cNvPr>
              <p:cNvSpPr txBox="1"/>
              <p:nvPr/>
            </p:nvSpPr>
            <p:spPr>
              <a:xfrm>
                <a:off x="5435721" y="3252695"/>
                <a:ext cx="198028" cy="348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5BE0B0-3074-4932-A39E-D6647A25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721" y="3252695"/>
                <a:ext cx="198028" cy="348079"/>
              </a:xfrm>
              <a:prstGeom prst="rect">
                <a:avLst/>
              </a:prstGeom>
              <a:blipFill>
                <a:blip r:embed="rId2"/>
                <a:stretch>
                  <a:fillRect l="-50000" r="-125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F4051E01-963C-4E4C-89AE-0852DC5E3B9D}"/>
                  </a:ext>
                </a:extLst>
              </p:cNvPr>
              <p:cNvSpPr txBox="1"/>
              <p:nvPr/>
            </p:nvSpPr>
            <p:spPr>
              <a:xfrm>
                <a:off x="6425384" y="3142174"/>
                <a:ext cx="87774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tr-TR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tr-T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tr-TR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051E01-963C-4E4C-89AE-0852DC5E3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384" y="3142174"/>
                <a:ext cx="877740" cy="338554"/>
              </a:xfrm>
              <a:prstGeom prst="rect">
                <a:avLst/>
              </a:prstGeom>
              <a:blipFill>
                <a:blip r:embed="rId3"/>
                <a:stretch>
                  <a:fillRect l="-8333" b="-107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3EE2C014-9363-4094-B185-C43FB8DFC504}"/>
                  </a:ext>
                </a:extLst>
              </p:cNvPr>
              <p:cNvSpPr/>
              <p:nvPr/>
            </p:nvSpPr>
            <p:spPr>
              <a:xfrm>
                <a:off x="5257800" y="4896653"/>
                <a:ext cx="55387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tr-T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E2C014-9363-4094-B185-C43FB8DFC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896653"/>
                <a:ext cx="5538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="" xmlns:a16="http://schemas.microsoft.com/office/drawing/2014/main" id="{977EE03B-4744-4331-A334-8618C0F8D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25939"/>
                <a:ext cx="7256923" cy="504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tr-T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tr-TR" b="1" dirty="0"/>
                  <a:t>     </a:t>
                </a:r>
                <a:r>
                  <a:rPr lang="tr-TR" dirty="0"/>
                  <a:t>component (projection) of</a:t>
                </a:r>
                <a:r>
                  <a:rPr lang="tr-TR" b="1" dirty="0"/>
                  <a:t> u </a:t>
                </a:r>
                <a:r>
                  <a:rPr lang="tr-TR" dirty="0"/>
                  <a:t>along</a:t>
                </a:r>
                <a:r>
                  <a:rPr lang="tr-TR" b="1" dirty="0"/>
                  <a:t> a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b="1" dirty="0"/>
                      <m:t>u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b="1" dirty="0"/>
                  <a:t>   </a:t>
                </a:r>
                <a:r>
                  <a:rPr lang="tr-TR" dirty="0"/>
                  <a:t>k such that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tr-T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tr-T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tr-TR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d>
                    <m:r>
                      <a:rPr lang="tr-T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b="1" dirty="0"/>
                      <m:t>u</m:t>
                    </m:r>
                    <m:r>
                      <a:rPr lang="tr-TR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+(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tr-TR" b="1" dirty="0"/>
                      <m:t>u</m:t>
                    </m:r>
                    <m:r>
                      <a:rPr lang="tr-T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</m:t>
                    </m:r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  <m:r>
                          <a:rPr lang="tr-T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tr-TR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tr-TR"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𝐚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  <m:r>
                          <a:rPr lang="tr-T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tr-TR" b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tr-TR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tr-T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</m:den>
                    </m:f>
                  </m:oMath>
                </a14:m>
                <a:endParaRPr lang="tr-TR" b="1" dirty="0"/>
              </a:p>
              <a:p>
                <a:endParaRPr lang="tr-TR" b="1" dirty="0"/>
              </a:p>
              <a:p>
                <a:endParaRPr lang="tr-TR" b="1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77EE03B-4744-4331-A334-8618C0F8D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25939"/>
                <a:ext cx="7256923" cy="5049652"/>
              </a:xfrm>
              <a:prstGeom prst="rect">
                <a:avLst/>
              </a:prstGeom>
              <a:blipFill>
                <a:blip r:embed="rId5"/>
                <a:stretch>
                  <a:fillRect t="-12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EFC734A-119B-415B-B651-B1260761E79A}"/>
              </a:ext>
            </a:extLst>
          </p:cNvPr>
          <p:cNvCxnSpPr/>
          <p:nvPr/>
        </p:nvCxnSpPr>
        <p:spPr bwMode="auto">
          <a:xfrm flipV="1">
            <a:off x="4572000" y="4826909"/>
            <a:ext cx="288000" cy="0"/>
          </a:xfrm>
          <a:prstGeom prst="straightConnector1">
            <a:avLst/>
          </a:prstGeom>
          <a:ln w="22225"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7324C934-FF37-4470-88E8-3A2DD5580030}"/>
                  </a:ext>
                </a:extLst>
              </p:cNvPr>
              <p:cNvSpPr/>
              <p:nvPr/>
            </p:nvSpPr>
            <p:spPr>
              <a:xfrm>
                <a:off x="4673199" y="4440544"/>
                <a:ext cx="410689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24C934-FF37-4470-88E8-3A2DD5580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199" y="4440544"/>
                <a:ext cx="41068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="" xmlns:a16="http://schemas.microsoft.com/office/drawing/2014/main" id="{8BABCA14-0775-4E13-A606-5E7EA4DFAE96}"/>
              </a:ext>
            </a:extLst>
          </p:cNvPr>
          <p:cNvSpPr/>
          <p:nvPr/>
        </p:nvSpPr>
        <p:spPr bwMode="auto">
          <a:xfrm rot="16200000" flipH="1" flipV="1">
            <a:off x="2641710" y="5384910"/>
            <a:ext cx="136390" cy="37139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="" xmlns:a16="http://schemas.microsoft.com/office/drawing/2014/main" id="{4CB0799E-792A-4F90-84F8-86032F871D74}"/>
              </a:ext>
            </a:extLst>
          </p:cNvPr>
          <p:cNvSpPr/>
          <p:nvPr/>
        </p:nvSpPr>
        <p:spPr bwMode="auto">
          <a:xfrm rot="16200000" flipH="1" flipV="1">
            <a:off x="2028962" y="5143553"/>
            <a:ext cx="136392" cy="854104"/>
          </a:xfrm>
          <a:prstGeom prst="rightBrace">
            <a:avLst/>
          </a:prstGeom>
          <a:noFill/>
          <a:ln w="9525" cap="flat" cmpd="sng" algn="ctr">
            <a:solidFill>
              <a:schemeClr val="dk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F57F9D6-5C62-4E03-A86D-892876E87570}"/>
              </a:ext>
            </a:extLst>
          </p:cNvPr>
          <p:cNvSpPr txBox="1"/>
          <p:nvPr/>
        </p:nvSpPr>
        <p:spPr>
          <a:xfrm>
            <a:off x="1429343" y="5612404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>
                <a:solidFill>
                  <a:schemeClr val="tx1"/>
                </a:solidFill>
              </a:rPr>
              <a:t>Magnitude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5265362-3259-436F-BE8A-C3A2BACB9236}"/>
              </a:ext>
            </a:extLst>
          </p:cNvPr>
          <p:cNvSpPr txBox="1"/>
          <p:nvPr/>
        </p:nvSpPr>
        <p:spPr>
          <a:xfrm>
            <a:off x="2274850" y="5630474"/>
            <a:ext cx="120257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tx1"/>
                </a:solidFill>
              </a:rPr>
              <a:t>Unit norm </a:t>
            </a:r>
          </a:p>
          <a:p>
            <a:r>
              <a:rPr lang="tr-TR" sz="1400" dirty="0">
                <a:solidFill>
                  <a:schemeClr val="tx1"/>
                </a:solidFill>
              </a:rPr>
              <a:t>vector along </a:t>
            </a:r>
            <a:r>
              <a:rPr lang="tr-TR" sz="1400" b="1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16729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5324DA-0527-4B07-AA75-4A162525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B0849749-2265-4108-A63A-29EA33C08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=(2,−1,3)</m:t>
                    </m:r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r>
                      <a:rPr lang="tr-TR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=(4,−1,2)</m:t>
                    </m:r>
                  </m:oMath>
                </a14:m>
                <a:endParaRPr lang="tr-TR" dirty="0"/>
              </a:p>
              <a:p>
                <a:r>
                  <a:rPr lang="tr-TR" dirty="0"/>
                  <a:t>Direction</a:t>
                </a:r>
                <a:r>
                  <a:rPr lang="tr-TR" b="1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:r>
                  <a:rPr lang="tr-TR" dirty="0"/>
                  <a:t>Magnitude: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tr-TR" dirty="0"/>
                  <a:t>Projection: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b="0" i="0" smtClean="0">
                        <a:latin typeface="Cambria Math" panose="02040503050406030204" pitchFamily="18" charset="0"/>
                      </a:rPr>
                      <m:t>component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  <m:r>
                          <a:rPr lang="tr-T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33</m:t>
                            </m:r>
                          </m:num>
                          <m:den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den>
                        </m:f>
                      </m:e>
                    </m:d>
                  </m:oMath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849749-2265-4108-A63A-29EA33C08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DFBD83-EECF-4770-98E7-52CB61D7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66C079-DA4B-4122-84DA-C2837652E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E6DB17-4AF0-4789-B3C4-284FF62F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15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865935" y="2286001"/>
            <a:ext cx="73132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tr-TR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Geometry: </a:t>
            </a:r>
            <a:r>
              <a:rPr lang="en-US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Lines </a:t>
            </a: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 Planes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in 3-space</a:t>
            </a:r>
            <a:endParaRPr 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173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Arrow</a:t>
            </a:r>
            <a:r>
              <a:rPr lang="tr-TR" dirty="0"/>
              <a:t> </a:t>
            </a:r>
            <a:r>
              <a:rPr lang="tr-TR" dirty="0" err="1"/>
              <a:t>representation</a:t>
            </a:r>
            <a:r>
              <a:rPr lang="tr-TR" dirty="0"/>
              <a:t> of </a:t>
            </a:r>
            <a:r>
              <a:rPr lang="tr-TR" dirty="0" err="1"/>
              <a:t>vectors</a:t>
            </a:r>
            <a:r>
              <a:rPr lang="tr-TR" dirty="0"/>
              <a:t> in 2 </a:t>
            </a:r>
            <a:r>
              <a:rPr lang="tr-TR" dirty="0" err="1"/>
              <a:t>space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3 </a:t>
            </a:r>
            <a:r>
              <a:rPr lang="tr-TR" dirty="0" err="1"/>
              <a:t>space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1" y="1981200"/>
            <a:ext cx="7625079" cy="1447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2819400" y="4114800"/>
            <a:ext cx="2667000" cy="1066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30730" y="3719823"/>
                <a:ext cx="178491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=(7,5,−8)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730" y="3719823"/>
                <a:ext cx="1784912" cy="338554"/>
              </a:xfrm>
              <a:prstGeom prst="rect">
                <a:avLst/>
              </a:prstGeom>
              <a:blipFill>
                <a:blip r:embed="rId3"/>
                <a:stretch>
                  <a:fillRect l="-4778" r="-3072" b="-357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57889" y="5331109"/>
                <a:ext cx="177837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=(2,−1,4)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89" y="5331109"/>
                <a:ext cx="1778372" cy="338554"/>
              </a:xfrm>
              <a:prstGeom prst="rect">
                <a:avLst/>
              </a:prstGeom>
              <a:blipFill>
                <a:blip r:embed="rId4"/>
                <a:stretch>
                  <a:fillRect l="-4795" r="-3082" b="-363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CA84BE47-1927-4EED-BF39-D154548F3856}"/>
                  </a:ext>
                </a:extLst>
              </p:cNvPr>
              <p:cNvSpPr txBox="1"/>
              <p:nvPr/>
            </p:nvSpPr>
            <p:spPr>
              <a:xfrm>
                <a:off x="4218377" y="4625797"/>
                <a:ext cx="181793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=(5,6,−12)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84BE47-1927-4EED-BF39-D154548F3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77" y="4625797"/>
                <a:ext cx="1817934" cy="338554"/>
              </a:xfrm>
              <a:prstGeom prst="rect">
                <a:avLst/>
              </a:prstGeom>
              <a:blipFill>
                <a:blip r:embed="rId5"/>
                <a:stretch>
                  <a:fillRect l="-3691" r="-3020" b="-363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347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7188694" y="4331998"/>
            <a:ext cx="1391261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7188694" y="2787261"/>
            <a:ext cx="1391261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3391539" y="2676871"/>
            <a:ext cx="1123312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543051" y="1628653"/>
            <a:ext cx="548464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Let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To determine a line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 we need a point 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=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P(x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,z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)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on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endParaRPr kumimoji="0" lang="en-US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and a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direction vector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                </a:t>
            </a:r>
            <a:r>
              <a:rPr kumimoji="0" lang="tr-TR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  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for the line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.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43051" y="3175620"/>
            <a:ext cx="4581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parametric equations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line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</a:t>
            </a:r>
            <a:r>
              <a:rPr kumimoji="0" lang="tr-TR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3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space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is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543050" y="2671898"/>
            <a:ext cx="1879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vector form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93537" y="1024857"/>
            <a:ext cx="422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Lines in R</a:t>
            </a:r>
            <a:r>
              <a:rPr lang="en-US" sz="3600" baseline="30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(a</a:t>
            </a:r>
            <a:r>
              <a:rPr lang="en-US" sz="3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nd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600" baseline="30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endParaRPr lang="en-US" sz="3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252" name="Object 12"/>
          <p:cNvGraphicFramePr>
            <a:graphicFrameLocks noChangeAspect="1"/>
          </p:cNvGraphicFramePr>
          <p:nvPr>
            <p:extLst/>
          </p:nvPr>
        </p:nvGraphicFramePr>
        <p:xfrm>
          <a:off x="3634251" y="2173734"/>
          <a:ext cx="1418219" cy="34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5" name="Denklem" r:id="rId3" imgW="990360" imgH="241200" progId="Equation.3">
                  <p:embed/>
                </p:oleObj>
              </mc:Choice>
              <mc:Fallback>
                <p:oleObj name="Denklem" r:id="rId3" imgW="990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4251" y="2173734"/>
                        <a:ext cx="1418219" cy="3410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3"/>
          <p:cNvGraphicFramePr>
            <a:graphicFrameLocks noChangeAspect="1"/>
          </p:cNvGraphicFramePr>
          <p:nvPr>
            <p:extLst/>
          </p:nvPr>
        </p:nvGraphicFramePr>
        <p:xfrm>
          <a:off x="3391538" y="2593562"/>
          <a:ext cx="2625296" cy="43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Denklem" r:id="rId5" imgW="1587240" imgH="266400" progId="Equation.3">
                  <p:embed/>
                </p:oleObj>
              </mc:Choice>
              <mc:Fallback>
                <p:oleObj name="Denklem" r:id="rId5" imgW="15872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538" y="2593562"/>
                        <a:ext cx="2625296" cy="434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1543051" y="4568651"/>
            <a:ext cx="5665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parametric equations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line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</a:t>
            </a:r>
            <a:r>
              <a:rPr kumimoji="0" lang="tr-TR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2 </a:t>
            </a:r>
            <a:r>
              <a:rPr kumimoji="0" lang="tr-TR" sz="1800" u="sng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space</a:t>
            </a:r>
            <a:r>
              <a:rPr kumimoji="0" lang="tr-TR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 (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plane</a:t>
            </a:r>
            <a:r>
              <a:rPr kumimoji="0" lang="tr-TR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)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is</a:t>
            </a:r>
          </a:p>
        </p:txBody>
      </p:sp>
      <p:graphicFrame>
        <p:nvGraphicFramePr>
          <p:cNvPr id="10255" name="Object 15"/>
          <p:cNvGraphicFramePr>
            <a:graphicFrameLocks noChangeAspect="1"/>
          </p:cNvGraphicFramePr>
          <p:nvPr>
            <p:extLst/>
          </p:nvPr>
        </p:nvGraphicFramePr>
        <p:xfrm>
          <a:off x="6911164" y="4273840"/>
          <a:ext cx="1733550" cy="901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name="Denklem" r:id="rId7" imgW="914400" imgH="482400" progId="Equation.3">
                  <p:embed/>
                </p:oleObj>
              </mc:Choice>
              <mc:Fallback>
                <p:oleObj name="Denklem" r:id="rId7" imgW="9144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164" y="4273840"/>
                        <a:ext cx="1733550" cy="9013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6"/>
          <p:cNvGraphicFramePr>
            <a:graphicFrameLocks noChangeAspect="1"/>
          </p:cNvGraphicFramePr>
          <p:nvPr>
            <p:extLst/>
          </p:nvPr>
        </p:nvGraphicFramePr>
        <p:xfrm>
          <a:off x="6911164" y="2679363"/>
          <a:ext cx="1734741" cy="147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8" name="Denklem" r:id="rId9" imgW="914400" imgH="787320" progId="Equation.3">
                  <p:embed/>
                </p:oleObj>
              </mc:Choice>
              <mc:Fallback>
                <p:oleObj name="Denklem" r:id="rId9" imgW="914400" imgH="787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164" y="2679363"/>
                        <a:ext cx="1734741" cy="14704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95202" y="1566594"/>
          <a:ext cx="4890909" cy="44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9" name="Denklem" r:id="rId11" imgW="2920680" imgH="266400" progId="Equation.3">
                  <p:embed/>
                </p:oleObj>
              </mc:Choice>
              <mc:Fallback>
                <p:oleObj name="Denklem" r:id="rId11" imgW="292068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95202" y="1566594"/>
                        <a:ext cx="4890909" cy="446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 flipV="1">
            <a:off x="7372350" y="1138594"/>
            <a:ext cx="0" cy="54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7372349" y="1680840"/>
            <a:ext cx="670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372350" y="1688294"/>
            <a:ext cx="378000" cy="37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372350" y="1357884"/>
            <a:ext cx="440971" cy="32295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372349" y="1243164"/>
            <a:ext cx="916886" cy="4376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258051" y="1175866"/>
            <a:ext cx="1321904" cy="321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7469012" y="1394323"/>
          <a:ext cx="189000" cy="28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0" name="Denklem" r:id="rId13" imgW="152280" imgH="228600" progId="Equation.3">
                  <p:embed/>
                </p:oleObj>
              </mc:Choice>
              <mc:Fallback>
                <p:oleObj name="Denklem" r:id="rId13" imgW="1522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69012" y="1394323"/>
                        <a:ext cx="189000" cy="28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7759677" y="1381002"/>
          <a:ext cx="189000" cy="1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Denklem" r:id="rId15" imgW="152280" imgH="126720" progId="Equation.3">
                  <p:embed/>
                </p:oleObj>
              </mc:Choice>
              <mc:Fallback>
                <p:oleObj name="Denklem" r:id="rId15" imgW="15228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59677" y="1381002"/>
                        <a:ext cx="189000" cy="1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7752791" y="1172886"/>
          <a:ext cx="162000" cy="22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Denklem" r:id="rId17" imgW="164880" imgH="228600" progId="Equation.3">
                  <p:embed/>
                </p:oleObj>
              </mc:Choice>
              <mc:Fallback>
                <p:oleObj name="Denklem" r:id="rId17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52791" y="1172886"/>
                        <a:ext cx="162000" cy="22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8202004" y="1062730"/>
          <a:ext cx="174462" cy="1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3" name="Denklem" r:id="rId19" imgW="152280" imgH="164880" progId="Equation.3">
                  <p:embed/>
                </p:oleObj>
              </mc:Choice>
              <mc:Fallback>
                <p:oleObj name="Denklem" r:id="rId19" imgW="1522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202004" y="1062730"/>
                        <a:ext cx="174462" cy="1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09194" y="2007900"/>
                <a:ext cx="1351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925" y="1534200"/>
                <a:ext cx="183320" cy="276999"/>
              </a:xfrm>
              <a:prstGeom prst="rect">
                <a:avLst/>
              </a:prstGeom>
              <a:blipFill>
                <a:blip r:embed="rId2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061704" y="1576966"/>
                <a:ext cx="1376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939" y="959621"/>
                <a:ext cx="186718" cy="276999"/>
              </a:xfrm>
              <a:prstGeom prst="rect">
                <a:avLst/>
              </a:prstGeom>
              <a:blipFill>
                <a:blip r:embed="rId22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369159" y="929692"/>
                <a:ext cx="12477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45" y="96589"/>
                <a:ext cx="169085" cy="276999"/>
              </a:xfrm>
              <a:prstGeom prst="rect">
                <a:avLst/>
              </a:prstGeom>
              <a:blipFill>
                <a:blip r:embed="rId23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26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8" grpId="0" animBg="1"/>
      <p:bldP spid="13" grpId="0" autoUpdateAnimBg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1600200" y="1668066"/>
            <a:ext cx="62293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Find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vector and parametric equations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of the line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1) through two points </a:t>
            </a:r>
          </a:p>
        </p:txBody>
      </p:sp>
      <p:graphicFrame>
        <p:nvGraphicFramePr>
          <p:cNvPr id="8206" name="Object 14"/>
          <p:cNvGraphicFramePr>
            <a:graphicFrameLocks noChangeAspect="1"/>
          </p:cNvGraphicFramePr>
          <p:nvPr>
            <p:extLst/>
          </p:nvPr>
        </p:nvGraphicFramePr>
        <p:xfrm>
          <a:off x="3808209" y="2229280"/>
          <a:ext cx="1652275" cy="311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4" name="Equation" r:id="rId3" imgW="1079280" imgH="203040" progId="">
                  <p:embed/>
                </p:oleObj>
              </mc:Choice>
              <mc:Fallback>
                <p:oleObj name="Equation" r:id="rId3" imgW="107928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209" y="2229280"/>
                        <a:ext cx="1652275" cy="31199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19"/>
          <p:cNvGraphicFramePr>
            <a:graphicFrameLocks noChangeAspect="1"/>
          </p:cNvGraphicFramePr>
          <p:nvPr>
            <p:extLst/>
          </p:nvPr>
        </p:nvGraphicFramePr>
        <p:xfrm>
          <a:off x="5824538" y="3356373"/>
          <a:ext cx="2788444" cy="354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Equation" r:id="rId5" imgW="1600200" imgH="203040" progId="">
                  <p:embed/>
                </p:oleObj>
              </mc:Choice>
              <mc:Fallback>
                <p:oleObj name="Equation" r:id="rId5" imgW="160020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3356373"/>
                        <a:ext cx="2788444" cy="35480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600201" y="3360420"/>
            <a:ext cx="42851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2)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through the point (2,3,1) and is parallel 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900" y="1028701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297885" y="2555499"/>
          <a:ext cx="4672922" cy="782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6" name="Denklem" r:id="rId7" imgW="2730240" imgH="457200" progId="Equation.3">
                  <p:embed/>
                </p:oleObj>
              </mc:Choice>
              <mc:Fallback>
                <p:oleObj name="Denklem" r:id="rId7" imgW="27302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7885" y="2555499"/>
                        <a:ext cx="4672922" cy="782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145037" y="3791150"/>
          <a:ext cx="4498181" cy="782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7" name="Denklem" r:id="rId9" imgW="2628720" imgH="457200" progId="Equation.3">
                  <p:embed/>
                </p:oleObj>
              </mc:Choice>
              <mc:Fallback>
                <p:oleObj name="Denklem" r:id="rId9" imgW="26287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5037" y="3791150"/>
                        <a:ext cx="4498181" cy="782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2E965925-CAA4-4A5D-90D9-43F9CAC78905}"/>
                  </a:ext>
                </a:extLst>
              </p:cNvPr>
              <p:cNvSpPr txBox="1"/>
              <p:nvPr/>
            </p:nvSpPr>
            <p:spPr>
              <a:xfrm>
                <a:off x="8538162" y="3349974"/>
                <a:ext cx="17331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𝑡</m:t>
                      </m:r>
                    </m:oMath>
                  </m:oMathPara>
                </a14:m>
                <a:endParaRPr kumimoji="0" lang="tr-TR" sz="21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65925-CAA4-4A5D-90D9-43F9CAC78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216" y="3323631"/>
                <a:ext cx="23160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600201" y="1768636"/>
            <a:ext cx="67558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Let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To determine a line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</a:t>
            </a: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the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x-y </a:t>
            </a: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plane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 we need a point 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=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P(x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on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endParaRPr kumimoji="0" lang="en-US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and a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normal vector 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</a:t>
            </a: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the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x-y </a:t>
            </a: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plane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 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that is perpendicular to 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L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.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03129" y="2901935"/>
            <a:ext cx="54403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normal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line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the plane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is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00201" y="3777302"/>
            <a:ext cx="34924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general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39272" y="986430"/>
            <a:ext cx="522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Lines in the 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x-y </a:t>
            </a: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Plane</a:t>
            </a:r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>
            <p:extLst/>
          </p:nvPr>
        </p:nvGraphicFramePr>
        <p:xfrm>
          <a:off x="3609527" y="2586637"/>
          <a:ext cx="1580097" cy="455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" name="Denklem" r:id="rId3" imgW="825480" imgH="241200" progId="Equation.3">
                  <p:embed/>
                </p:oleObj>
              </mc:Choice>
              <mc:Fallback>
                <p:oleObj name="Denklem" r:id="rId3" imgW="825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527" y="2586637"/>
                        <a:ext cx="1580097" cy="45549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>
            <p:extLst/>
          </p:nvPr>
        </p:nvGraphicFramePr>
        <p:xfrm>
          <a:off x="2721769" y="3183731"/>
          <a:ext cx="2939654" cy="52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Denklem" r:id="rId5" imgW="1473120" imgH="266400" progId="Equation.3">
                  <p:embed/>
                </p:oleObj>
              </mc:Choice>
              <mc:Fallback>
                <p:oleObj name="Denklem" r:id="rId5" imgW="14731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769" y="3183731"/>
                        <a:ext cx="2939654" cy="525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>
            <p:extLst/>
          </p:nvPr>
        </p:nvGraphicFramePr>
        <p:xfrm>
          <a:off x="2999185" y="4175522"/>
          <a:ext cx="2231231" cy="47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Denklem" r:id="rId7" imgW="1117440" imgH="241200" progId="Equation.3">
                  <p:embed/>
                </p:oleObj>
              </mc:Choice>
              <mc:Fallback>
                <p:oleObj name="Denklem" r:id="rId7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185" y="4175522"/>
                        <a:ext cx="2231231" cy="4750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 flipV="1">
            <a:off x="7372350" y="1138594"/>
            <a:ext cx="0" cy="54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372349" y="1680840"/>
            <a:ext cx="670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372350" y="1357884"/>
            <a:ext cx="440971" cy="32295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372349" y="1243164"/>
            <a:ext cx="916886" cy="43767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258051" y="1175866"/>
            <a:ext cx="1321904" cy="321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453313" y="1394223"/>
          <a:ext cx="220266" cy="28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Denklem" r:id="rId9" imgW="177480" imgH="228600" progId="Equation.3">
                  <p:embed/>
                </p:oleObj>
              </mc:Choice>
              <mc:Fallback>
                <p:oleObj name="Denklem" r:id="rId9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53313" y="1394223"/>
                        <a:ext cx="220266" cy="283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52160" y="1381125"/>
          <a:ext cx="204788" cy="15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7" name="Denklem" r:id="rId11" imgW="164880" imgH="126720" progId="Equation.3">
                  <p:embed/>
                </p:oleObj>
              </mc:Choice>
              <mc:Fallback>
                <p:oleObj name="Denklem" r:id="rId11" imgW="16488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52160" y="1381125"/>
                        <a:ext cx="204788" cy="15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752791" y="1172886"/>
          <a:ext cx="162000" cy="224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8" name="Denklem" r:id="rId13" imgW="164880" imgH="228600" progId="Equation.3">
                  <p:embed/>
                </p:oleObj>
              </mc:Choice>
              <mc:Fallback>
                <p:oleObj name="Denklem" r:id="rId13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52791" y="1172886"/>
                        <a:ext cx="162000" cy="224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202004" y="1062730"/>
          <a:ext cx="174462" cy="1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Denklem" r:id="rId15" imgW="152280" imgH="164880" progId="Equation.3">
                  <p:embed/>
                </p:oleObj>
              </mc:Choice>
              <mc:Fallback>
                <p:oleObj name="Denklem" r:id="rId15" imgW="1522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02004" y="1062730"/>
                        <a:ext cx="174462" cy="1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 flipH="1" flipV="1">
            <a:off x="7556189" y="1134249"/>
            <a:ext cx="68132" cy="27007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81888" y="1002745"/>
          <a:ext cx="210600" cy="1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0" name="Denklem" r:id="rId17" imgW="164880" imgH="126720" progId="Equation.3">
                  <p:embed/>
                </p:oleObj>
              </mc:Choice>
              <mc:Fallback>
                <p:oleObj name="Denklem" r:id="rId17" imgW="16488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481888" y="1002745"/>
                        <a:ext cx="210600" cy="1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52150" y="1644264"/>
                <a:ext cx="1351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200" y="1049351"/>
                <a:ext cx="183320" cy="276999"/>
              </a:xfrm>
              <a:prstGeom prst="rect">
                <a:avLst/>
              </a:prstGeom>
              <a:blipFill>
                <a:blip r:embed="rId19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37706" y="996726"/>
                <a:ext cx="1376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275" y="185968"/>
                <a:ext cx="186718" cy="276999"/>
              </a:xfrm>
              <a:prstGeom prst="rect">
                <a:avLst/>
              </a:prstGeom>
              <a:blipFill>
                <a:blip r:embed="rId20"/>
                <a:stretch>
                  <a:fillRect l="-32258" r="-25806" b="-2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/>
              <p:cNvSpPr txBox="1"/>
              <p:nvPr/>
            </p:nvSpPr>
            <p:spPr>
              <a:xfrm>
                <a:off x="5354053" y="4161235"/>
                <a:ext cx="1883654" cy="460772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𝑐</m:t>
                      </m:r>
                      <m:r>
                        <a:rPr kumimoji="0" lang="tr-TR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sSub>
                        <m:sSubPr>
                          <m:ctrlPr>
                            <a:rPr kumimoji="0" lang="tr-TR" sz="2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tr-TR" sz="21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n</m:t>
                          </m:r>
                          <m:r>
                            <a:rPr kumimoji="0" lang="tr-TR" sz="2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nor/>
                            </m:rPr>
                            <a:rPr kumimoji="0" lang="tr-TR" sz="21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x</m:t>
                          </m:r>
                        </m:e>
                        <m:sub>
                          <m:r>
                            <a:rPr kumimoji="0" lang="tr-TR" sz="2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tr-TR" sz="2100" b="1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37" y="4405313"/>
                <a:ext cx="2511538" cy="61436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247946" y="1679457"/>
          <a:ext cx="4444604" cy="44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1" name="Denklem" r:id="rId22" imgW="2654280" imgH="266400" progId="Equation.3">
                  <p:embed/>
                </p:oleObj>
              </mc:Choice>
              <mc:Fallback>
                <p:oleObj name="Denklem" r:id="rId22" imgW="265428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47946" y="1679457"/>
                        <a:ext cx="4444604" cy="44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88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3098928" y="2922095"/>
            <a:ext cx="2454148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152776" y="3615360"/>
            <a:ext cx="2825612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86691" y="1510461"/>
            <a:ext cx="577072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Let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To determine a plane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 we need a point</a:t>
            </a:r>
            <a:r>
              <a:rPr kumimoji="0" lang="en-US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=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P(x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,z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on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and a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normal vector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that is orthogonal to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.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394807" y="2651120"/>
            <a:ext cx="44496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normal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plane is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00201" y="3150704"/>
            <a:ext cx="44766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general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plane 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3864" y="837396"/>
            <a:ext cx="49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Equation of a Plane</a:t>
            </a:r>
          </a:p>
        </p:txBody>
      </p:sp>
      <p:graphicFrame>
        <p:nvGraphicFramePr>
          <p:cNvPr id="50182" name="Object 6"/>
          <p:cNvGraphicFramePr>
            <a:graphicFrameLocks noChangeAspect="1"/>
          </p:cNvGraphicFramePr>
          <p:nvPr>
            <p:extLst/>
          </p:nvPr>
        </p:nvGraphicFramePr>
        <p:xfrm>
          <a:off x="3571985" y="2860965"/>
          <a:ext cx="1849040" cy="45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Denklem" r:id="rId3" imgW="927000" imgH="228600" progId="Equation.3">
                  <p:embed/>
                </p:oleObj>
              </mc:Choice>
              <mc:Fallback>
                <p:oleObj name="Denklem" r:id="rId3" imgW="92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985" y="2860965"/>
                        <a:ext cx="1849040" cy="45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>
            <p:extLst/>
          </p:nvPr>
        </p:nvGraphicFramePr>
        <p:xfrm>
          <a:off x="3200401" y="3620691"/>
          <a:ext cx="2964656" cy="475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9" name="Denklem" r:id="rId5" imgW="1485720" imgH="241200" progId="Equation.3">
                  <p:embed/>
                </p:oleObj>
              </mc:Choice>
              <mc:Fallback>
                <p:oleObj name="Denklem" r:id="rId5" imgW="1485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3620691"/>
                        <a:ext cx="2964656" cy="4750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531770" y="4273903"/>
            <a:ext cx="6115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Two planes in space with normal vectors </a:t>
            </a:r>
            <a:r>
              <a:rPr kumimoji="0" lang="en-US" sz="18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n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and </a:t>
            </a:r>
            <a:r>
              <a:rPr kumimoji="0" lang="en-US" sz="180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n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2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are either parallel or intersect in a line.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They are 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parallel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en-US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iff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their normal vectors are.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They are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perpendicular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en-US" sz="180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iff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their normal vectors are.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/>
          </p:nvPr>
        </p:nvGraphicFramePr>
        <p:xfrm>
          <a:off x="3349488" y="2292826"/>
          <a:ext cx="1944290" cy="456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Denklem" r:id="rId7" imgW="1015920" imgH="241200" progId="Equation.3">
                  <p:embed/>
                </p:oleObj>
              </mc:Choice>
              <mc:Fallback>
                <p:oleObj name="Denklem" r:id="rId7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488" y="2292826"/>
                        <a:ext cx="1944290" cy="4560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6305550" y="3588544"/>
          <a:ext cx="1452563" cy="492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name="Denklem" r:id="rId9" imgW="672840" imgH="228600" progId="Equation.3">
                  <p:embed/>
                </p:oleObj>
              </mc:Choice>
              <mc:Fallback>
                <p:oleObj name="Denklem" r:id="rId9" imgW="67284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5550" y="3588544"/>
                        <a:ext cx="1452563" cy="492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7597513" y="1222842"/>
            <a:ext cx="3191" cy="68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600703" y="1918579"/>
            <a:ext cx="670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00704" y="1910083"/>
            <a:ext cx="378000" cy="37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37548" y="2245639"/>
                <a:ext cx="1351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97" y="1851185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90058" y="1814705"/>
                <a:ext cx="1376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411" y="1276606"/>
                <a:ext cx="186718" cy="276999"/>
              </a:xfrm>
              <a:prstGeom prst="rect">
                <a:avLst/>
              </a:prstGeom>
              <a:blipFill>
                <a:blip r:embed="rId12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05023" y="1091752"/>
                <a:ext cx="126814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𝑧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364" y="312669"/>
                <a:ext cx="169085" cy="276999"/>
              </a:xfrm>
              <a:prstGeom prst="rect">
                <a:avLst/>
              </a:prstGeom>
              <a:blipFill>
                <a:blip r:embed="rId13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arallelogram 2"/>
          <p:cNvSpPr/>
          <p:nvPr/>
        </p:nvSpPr>
        <p:spPr>
          <a:xfrm rot="-1800000">
            <a:off x="7428266" y="1247984"/>
            <a:ext cx="1022648" cy="339928"/>
          </a:xfrm>
          <a:prstGeom prst="parallelogram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white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613538" y="1203602"/>
            <a:ext cx="136213" cy="2716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570937" y="1040012"/>
          <a:ext cx="210600" cy="1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Denklem" r:id="rId14" imgW="164880" imgH="126720" progId="Equation.3">
                  <p:embed/>
                </p:oleObj>
              </mc:Choice>
              <mc:Fallback>
                <p:oleObj name="Denklem" r:id="rId14" imgW="16488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70937" y="1040012"/>
                        <a:ext cx="210600" cy="1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587246" y="1341004"/>
          <a:ext cx="215503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3" name="Denklem" r:id="rId16" imgW="164880" imgH="228600" progId="Equation.3">
                  <p:embed/>
                </p:oleObj>
              </mc:Choice>
              <mc:Fallback>
                <p:oleObj name="Denklem" r:id="rId16" imgW="1648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87246" y="1341004"/>
                        <a:ext cx="215503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7801702" y="1447881"/>
          <a:ext cx="165497" cy="165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4" name="Denklem" r:id="rId18" imgW="126720" imgH="126720" progId="Equation.3">
                  <p:embed/>
                </p:oleObj>
              </mc:Choice>
              <mc:Fallback>
                <p:oleObj name="Denklem" r:id="rId18" imgW="126720" imgH="126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801702" y="1447881"/>
                        <a:ext cx="165497" cy="165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rot="5400000" flipH="1" flipV="1">
            <a:off x="7787411" y="1262916"/>
            <a:ext cx="136213" cy="2716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597513" y="1467282"/>
            <a:ext cx="126814" cy="45129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597513" y="1322664"/>
            <a:ext cx="432077" cy="58741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7555156" y="1487007"/>
          <a:ext cx="232172" cy="29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name="Denklem" r:id="rId20" imgW="177480" imgH="228600" progId="Equation.3">
                  <p:embed/>
                </p:oleObj>
              </mc:Choice>
              <mc:Fallback>
                <p:oleObj name="Denklem" r:id="rId20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555156" y="1487007"/>
                        <a:ext cx="232172" cy="297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8011716" y="1190625"/>
          <a:ext cx="198834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6" name="Denklem" r:id="rId22" imgW="152280" imgH="164880" progId="Equation.3">
                  <p:embed/>
                </p:oleObj>
              </mc:Choice>
              <mc:Fallback>
                <p:oleObj name="Denklem" r:id="rId22" imgW="15228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011716" y="1190625"/>
                        <a:ext cx="198834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034043" y="1464969"/>
          <a:ext cx="4955381" cy="44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7" name="Denklem" r:id="rId24" imgW="2958840" imgH="266400" progId="Equation.3">
                  <p:embed/>
                </p:oleObj>
              </mc:Choice>
              <mc:Fallback>
                <p:oleObj name="Denklem" r:id="rId24" imgW="295884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034043" y="1464969"/>
                        <a:ext cx="4955381" cy="44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60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  <p:bldP spid="13" grpId="0" autoUpdateAnimBg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934489" y="3908131"/>
            <a:ext cx="199800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771900" y="3027691"/>
            <a:ext cx="1885950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543051" y="1543050"/>
            <a:ext cx="584051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To determine a plane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 we need a point 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tr-TR" sz="1800" i="1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tr-TR" sz="180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=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P(x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,z</a:t>
            </a:r>
            <a:r>
              <a:rPr kumimoji="0" lang="tr-TR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on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and </a:t>
            </a:r>
            <a:r>
              <a:rPr kumimoji="0" lang="en-US" sz="1800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two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direction vectors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                     </a:t>
            </a:r>
            <a:r>
              <a:rPr kumimoji="0" lang="tr-TR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         </a:t>
            </a:r>
            <a:r>
              <a:rPr kumimoji="0" lang="en-US" sz="1800" dirty="0">
                <a:solidFill>
                  <a:srgbClr val="ED7D31"/>
                </a:solidFill>
                <a:latin typeface="Calibri" panose="020F0502020204030204"/>
                <a:ea typeface="+mn-ea"/>
              </a:rPr>
              <a:t>and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that are parallel to </a:t>
            </a:r>
            <a:r>
              <a:rPr kumimoji="0" lang="en-US" sz="1800" b="1" dirty="0">
                <a:solidFill>
                  <a:prstClr val="black"/>
                </a:solidFill>
                <a:latin typeface="Blackadder ITC" pitchFamily="82" charset="0"/>
                <a:ea typeface="+mn-ea"/>
              </a:rPr>
              <a:t>P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.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543051" y="2568401"/>
            <a:ext cx="4369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vector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plane is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1600200" y="3548702"/>
            <a:ext cx="4802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The </a:t>
            </a:r>
            <a:r>
              <a:rPr kumimoji="0" lang="en-US" sz="1800" dirty="0">
                <a:solidFill>
                  <a:srgbClr val="FF0000"/>
                </a:solidFill>
                <a:latin typeface="Calibri" panose="020F0502020204030204"/>
                <a:ea typeface="+mn-ea"/>
              </a:rPr>
              <a:t>parametric form of the equation 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of a plane 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5534" y="855504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tr-TR" sz="3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Alternate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Form of </a:t>
            </a:r>
            <a:r>
              <a:rPr lang="tr-TR" sz="3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tr-TR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Equation of a Plane</a:t>
            </a:r>
          </a:p>
        </p:txBody>
      </p:sp>
      <p:graphicFrame>
        <p:nvGraphicFramePr>
          <p:cNvPr id="50181" name="Object 5"/>
          <p:cNvGraphicFramePr>
            <a:graphicFrameLocks noChangeAspect="1"/>
          </p:cNvGraphicFramePr>
          <p:nvPr>
            <p:extLst/>
          </p:nvPr>
        </p:nvGraphicFramePr>
        <p:xfrm>
          <a:off x="3938587" y="1810321"/>
          <a:ext cx="1728788" cy="40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6" name="Denklem" r:id="rId3" imgW="1015920" imgH="241200" progId="Equation.3">
                  <p:embed/>
                </p:oleObj>
              </mc:Choice>
              <mc:Fallback>
                <p:oleObj name="Denklem" r:id="rId3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7" y="1810321"/>
                        <a:ext cx="1728788" cy="406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6"/>
          <p:cNvGraphicFramePr>
            <a:graphicFrameLocks noChangeAspect="1"/>
          </p:cNvGraphicFramePr>
          <p:nvPr>
            <p:extLst/>
          </p:nvPr>
        </p:nvGraphicFramePr>
        <p:xfrm>
          <a:off x="3655219" y="3016216"/>
          <a:ext cx="2002631" cy="45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7" name="Denklem" r:id="rId5" imgW="1002960" imgH="228600" progId="Equation.3">
                  <p:embed/>
                </p:oleObj>
              </mc:Choice>
              <mc:Fallback>
                <p:oleObj name="Denklem" r:id="rId5" imgW="1002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5219" y="3016216"/>
                        <a:ext cx="2002631" cy="450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>
            <p:extLst/>
          </p:nvPr>
        </p:nvGraphicFramePr>
        <p:xfrm>
          <a:off x="6024479" y="1810321"/>
          <a:ext cx="1621631" cy="40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8" name="Denklem" r:id="rId7" imgW="952200" imgH="241200" progId="Equation.3">
                  <p:embed/>
                </p:oleObj>
              </mc:Choice>
              <mc:Fallback>
                <p:oleObj name="Denklem" r:id="rId7" imgW="952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479" y="1810321"/>
                        <a:ext cx="1621631" cy="4060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6"/>
          <p:cNvGraphicFramePr>
            <a:graphicFrameLocks noChangeAspect="1"/>
          </p:cNvGraphicFramePr>
          <p:nvPr>
            <p:extLst/>
          </p:nvPr>
        </p:nvGraphicFramePr>
        <p:xfrm>
          <a:off x="2655094" y="3786000"/>
          <a:ext cx="2312194" cy="137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9" name="Denklem" r:id="rId9" imgW="1218960" imgH="736560" progId="Equation.3">
                  <p:embed/>
                </p:oleObj>
              </mc:Choice>
              <mc:Fallback>
                <p:oleObj name="Denklem" r:id="rId9" imgW="121896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094" y="3786000"/>
                        <a:ext cx="2312194" cy="13751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497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1600200" y="1668067"/>
            <a:ext cx="56007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Find parametric and general forms of the equation of the plane passing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1) through the points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8206" name="Object 14"/>
          <p:cNvGraphicFramePr>
            <a:graphicFrameLocks noChangeAspect="1"/>
          </p:cNvGraphicFramePr>
          <p:nvPr>
            <p:extLst/>
          </p:nvPr>
        </p:nvGraphicFramePr>
        <p:xfrm>
          <a:off x="3332295" y="2062164"/>
          <a:ext cx="2709863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0" name="Equation" r:id="rId3" imgW="1765080" imgH="203040" progId="">
                  <p:embed/>
                </p:oleObj>
              </mc:Choice>
              <mc:Fallback>
                <p:oleObj name="Equation" r:id="rId3" imgW="176508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295" y="2062164"/>
                        <a:ext cx="2709863" cy="311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1" name="Object 19"/>
          <p:cNvGraphicFramePr>
            <a:graphicFrameLocks noChangeAspect="1"/>
          </p:cNvGraphicFramePr>
          <p:nvPr>
            <p:extLst/>
          </p:nvPr>
        </p:nvGraphicFramePr>
        <p:xfrm>
          <a:off x="5930504" y="3614069"/>
          <a:ext cx="2209800" cy="40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Equation" r:id="rId5" imgW="1104840" imgH="203040" progId="">
                  <p:embed/>
                </p:oleObj>
              </mc:Choice>
              <mc:Fallback>
                <p:oleObj name="Equation" r:id="rId5" imgW="110484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504" y="3614069"/>
                        <a:ext cx="2209800" cy="4071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600201" y="3679166"/>
            <a:ext cx="442813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2) through the points (3,2,1), (3,1,-5) and is perpendicular 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3349" y="1085851"/>
            <a:ext cx="205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59771" y="2505697"/>
                <a:ext cx="294369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𝐮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2−3,1−</m:t>
                          </m:r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d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,5−2</m:t>
                          </m:r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=(−1,2,3)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695" y="2197929"/>
                <a:ext cx="3930628" cy="276999"/>
              </a:xfrm>
              <a:prstGeom prst="rect">
                <a:avLst/>
              </a:prstGeom>
              <a:blipFill>
                <a:blip r:embed="rId7"/>
                <a:stretch>
                  <a:fillRect l="-465" t="-4444" r="-1705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59771" y="2713446"/>
                <a:ext cx="353680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1−3,−2−</m:t>
                          </m:r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−1</m:t>
                              </m:r>
                            </m:e>
                          </m:d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,−2−2</m:t>
                          </m:r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=(−2,−1,−4)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695" y="2474928"/>
                <a:ext cx="4729243" cy="276999"/>
              </a:xfrm>
              <a:prstGeom prst="rect">
                <a:avLst/>
              </a:prstGeom>
              <a:blipFill>
                <a:blip r:embed="rId8"/>
                <a:stretch>
                  <a:fillRect l="-129" t="-2222" r="-1289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79994" y="2311491"/>
                <a:ext cx="110434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𝐱</m:t>
                          </m:r>
                        </m:e>
                        <m:sub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=(3,−1,2)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658" y="1938987"/>
                <a:ext cx="1467646" cy="276999"/>
              </a:xfrm>
              <a:prstGeom prst="rect">
                <a:avLst/>
              </a:prstGeom>
              <a:blipFill>
                <a:blip r:embed="rId9"/>
                <a:stretch>
                  <a:fillRect l="-2075" t="-2174" r="-5809" b="-326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>
            <a:off x="2347913" y="2347599"/>
            <a:ext cx="86903" cy="571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6838" y="2356789"/>
            <a:ext cx="9358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Parametric</a:t>
            </a:r>
            <a:endParaRPr kumimoji="0" lang="tr-TR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4104" y="2987571"/>
                <a:ext cx="188513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  <m:r>
                        <a:rPr kumimoji="0" lang="tr-TR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𝐮</m:t>
                      </m:r>
                      <m:r>
                        <a:rPr kumimoji="0" lang="tr-TR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  <m:r>
                        <a:rPr kumimoji="0" lang="tr-TR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=(−5,−10,5)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38" y="2840428"/>
                <a:ext cx="2595262" cy="276999"/>
              </a:xfrm>
              <a:prstGeom prst="rect">
                <a:avLst/>
              </a:prstGeom>
              <a:blipFill>
                <a:blip r:embed="rId10"/>
                <a:stretch>
                  <a:fillRect t="-2222" r="-1408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480072" y="3182542"/>
          <a:ext cx="3742134" cy="28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Denklem" r:id="rId11" imgW="2984400" imgH="228600" progId="Equation.3">
                  <p:embed/>
                </p:oleObj>
              </mc:Choice>
              <mc:Fallback>
                <p:oleObj name="Denklem" r:id="rId11" imgW="2984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0072" y="3182542"/>
                        <a:ext cx="3742134" cy="286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eft Brace 14"/>
          <p:cNvSpPr/>
          <p:nvPr/>
        </p:nvSpPr>
        <p:spPr>
          <a:xfrm>
            <a:off x="2366428" y="2984322"/>
            <a:ext cx="86903" cy="571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6837" y="2919496"/>
            <a:ext cx="9358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General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09879" y="4202298"/>
                <a:ext cx="298748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𝐮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3−3,1−2,−5−1</m:t>
                          </m:r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=(0,−1,−6)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71" y="4460064"/>
                <a:ext cx="3989105" cy="276999"/>
              </a:xfrm>
              <a:prstGeom prst="rect">
                <a:avLst/>
              </a:prstGeom>
              <a:blipFill>
                <a:blip r:embed="rId13"/>
                <a:stretch>
                  <a:fillRect l="-459" t="-4444" r="-1682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09879" y="3951359"/>
                <a:ext cx="94564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𝐱</m:t>
                          </m:r>
                        </m:e>
                        <m:sub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0</m:t>
                          </m:r>
                        </m:sub>
                      </m:sSub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=(3,2,1)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71" y="4125478"/>
                <a:ext cx="1264000" cy="276999"/>
              </a:xfrm>
              <a:prstGeom prst="rect">
                <a:avLst/>
              </a:prstGeom>
              <a:blipFill>
                <a:blip r:embed="rId14"/>
                <a:stretch>
                  <a:fillRect l="-2415" t="-2222" r="-6763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endCxn id="18" idx="3"/>
          </p:cNvCxnSpPr>
          <p:nvPr/>
        </p:nvCxnSpPr>
        <p:spPr>
          <a:xfrm flipH="1">
            <a:off x="3355522" y="3910013"/>
            <a:ext cx="149679" cy="14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524250" y="3956166"/>
            <a:ext cx="56478" cy="24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43312" y="3910012"/>
            <a:ext cx="300038" cy="292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 rot="16200000">
            <a:off x="6626291" y="3268729"/>
            <a:ext cx="209550" cy="1492118"/>
          </a:xfrm>
          <a:prstGeom prst="leftBrace">
            <a:avLst>
              <a:gd name="adj1" fmla="val 8333"/>
              <a:gd name="adj2" fmla="val 528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294361" y="4159108"/>
                <a:ext cx="9521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𝐧</m:t>
                          </m:r>
                        </m:e>
                        <m:sub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=(6,7,2)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0" y="4402477"/>
                <a:ext cx="1262590" cy="276999"/>
              </a:xfrm>
              <a:prstGeom prst="rect">
                <a:avLst/>
              </a:prstGeom>
              <a:blipFill>
                <a:blip r:embed="rId15"/>
                <a:stretch>
                  <a:fillRect l="-3382" t="-2174" r="-7246" b="-326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431639" y="4476446"/>
                <a:ext cx="12711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𝐧</m:t>
                          </m:r>
                        </m:e>
                        <m:sub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sub>
                      </m:sSub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=(6,7,2)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85" y="4825594"/>
                <a:ext cx="1698607" cy="276999"/>
              </a:xfrm>
              <a:prstGeom prst="rect">
                <a:avLst/>
              </a:prstGeom>
              <a:blipFill>
                <a:blip r:embed="rId16"/>
                <a:stretch>
                  <a:fillRect l="-1439" t="-4444" r="-5036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>
            <a:off x="3792603" y="4366857"/>
            <a:ext cx="2670110" cy="21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28405" y="3927968"/>
            <a:ext cx="93589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Parametric</a:t>
            </a:r>
            <a:endParaRPr kumimoji="0" lang="tr-TR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form</a:t>
            </a:r>
          </a:p>
        </p:txBody>
      </p:sp>
      <p:sp>
        <p:nvSpPr>
          <p:cNvPr id="32" name="Left Brace 31"/>
          <p:cNvSpPr/>
          <p:nvPr/>
        </p:nvSpPr>
        <p:spPr>
          <a:xfrm>
            <a:off x="2286709" y="4008695"/>
            <a:ext cx="86903" cy="571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5467" y="4716109"/>
            <a:ext cx="9358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General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form</a:t>
            </a:r>
          </a:p>
        </p:txBody>
      </p:sp>
      <p:sp>
        <p:nvSpPr>
          <p:cNvPr id="34" name="Left Brace 33"/>
          <p:cNvSpPr/>
          <p:nvPr/>
        </p:nvSpPr>
        <p:spPr>
          <a:xfrm>
            <a:off x="2277399" y="4721960"/>
            <a:ext cx="86903" cy="571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407511" y="4743447"/>
                <a:ext cx="18514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  <m:r>
                        <a:rPr kumimoji="0" lang="tr-TR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𝐮</m:t>
                      </m:r>
                      <m:r>
                        <a:rPr kumimoji="0" lang="tr-TR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  <m:r>
                        <a:rPr kumimoji="0" lang="tr-TR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=(40,36,−6)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014" y="5181595"/>
                <a:ext cx="2473434" cy="276999"/>
              </a:xfrm>
              <a:prstGeom prst="rect">
                <a:avLst/>
              </a:prstGeom>
              <a:blipFill>
                <a:blip r:embed="rId17"/>
                <a:stretch>
                  <a:fillRect l="-1235" t="-2222" r="-3210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343150" y="4998244"/>
          <a:ext cx="3805238" cy="286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Denklem" r:id="rId18" imgW="3035160" imgH="228600" progId="Equation.3">
                  <p:embed/>
                </p:oleObj>
              </mc:Choice>
              <mc:Fallback>
                <p:oleObj name="Denklem" r:id="rId18" imgW="3035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343150" y="4998244"/>
                        <a:ext cx="3805238" cy="286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31744" y="4463879"/>
            <a:ext cx="24346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n</a:t>
            </a:r>
            <a:r>
              <a:rPr kumimoji="0" lang="tr-TR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 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is the second direction vector</a:t>
            </a:r>
            <a:endParaRPr kumimoji="0" lang="tr-TR" sz="1350" baseline="-250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9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543050" y="1600201"/>
            <a:ext cx="58293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 distance between a plane (with normal vector </a:t>
            </a:r>
            <a:r>
              <a:rPr kumimoji="0" lang="en-US" sz="1350" b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n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and a point Q (not in the plane) is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where P is any point in the plane.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486150" y="2057401"/>
          <a:ext cx="2686050" cy="921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3" imgW="1587240" imgH="545760" progId="">
                  <p:embed/>
                </p:oleObj>
              </mc:Choice>
              <mc:Fallback>
                <p:oleObj name="Equation" r:id="rId3" imgW="1587240" imgH="545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2057401"/>
                        <a:ext cx="2686050" cy="9211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43050" y="3543300"/>
            <a:ext cx="61150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 distance between a line (with direction vector </a:t>
            </a:r>
            <a:r>
              <a:rPr kumimoji="0" lang="en-US" sz="1350" b="1" dirty="0">
                <a:solidFill>
                  <a:prstClr val="black"/>
                </a:solidFill>
                <a:ea typeface="+mn-ea"/>
              </a:rPr>
              <a:t>v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in space and a point Q is   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543050" y="4854401"/>
            <a:ext cx="61150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where P is any point on the line.</a:t>
            </a:r>
          </a:p>
        </p:txBody>
      </p:sp>
      <p:graphicFrame>
        <p:nvGraphicFramePr>
          <p:cNvPr id="40970" name="Object 10"/>
          <p:cNvGraphicFramePr>
            <a:graphicFrameLocks noChangeAspect="1"/>
          </p:cNvGraphicFramePr>
          <p:nvPr>
            <p:extLst/>
          </p:nvPr>
        </p:nvGraphicFramePr>
        <p:xfrm>
          <a:off x="3533775" y="4227910"/>
          <a:ext cx="2528888" cy="616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Denklem" r:id="rId5" imgW="1333440" imgH="330120" progId="Equation.3">
                  <p:embed/>
                </p:oleObj>
              </mc:Choice>
              <mc:Fallback>
                <p:oleObj name="Denklem" r:id="rId5" imgW="13334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227910"/>
                        <a:ext cx="2528888" cy="6167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17882" y="976868"/>
            <a:ext cx="2560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Distance</a:t>
            </a:r>
          </a:p>
        </p:txBody>
      </p:sp>
      <p:sp>
        <p:nvSpPr>
          <p:cNvPr id="2" name="Parallelogram 1"/>
          <p:cNvSpPr/>
          <p:nvPr/>
        </p:nvSpPr>
        <p:spPr>
          <a:xfrm rot="20648265">
            <a:off x="6724650" y="2519363"/>
            <a:ext cx="1200150" cy="396582"/>
          </a:xfrm>
          <a:prstGeom prst="parallelogram">
            <a:avLst>
              <a:gd name="adj" fmla="val 76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white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186613" y="2166938"/>
            <a:ext cx="295275" cy="647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35389" y="1979487"/>
                <a:ext cx="1605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851" y="1496316"/>
                <a:ext cx="215123" cy="276999"/>
              </a:xfrm>
              <a:prstGeom prst="rect">
                <a:avLst/>
              </a:prstGeom>
              <a:blipFill>
                <a:blip r:embed="rId7"/>
                <a:stretch>
                  <a:fillRect l="-36111" r="-30556" b="-2826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176526" y="2747922"/>
                <a:ext cx="1501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702" y="2520895"/>
                <a:ext cx="201209" cy="276999"/>
              </a:xfrm>
              <a:prstGeom prst="rect">
                <a:avLst/>
              </a:prstGeom>
              <a:blipFill>
                <a:blip r:embed="rId8"/>
                <a:stretch>
                  <a:fillRect l="-30303" r="-24242" b="-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cxnSpLocks noChangeAspect="1"/>
          </p:cNvCxnSpPr>
          <p:nvPr/>
        </p:nvCxnSpPr>
        <p:spPr>
          <a:xfrm flipH="1" flipV="1">
            <a:off x="7102497" y="2555180"/>
            <a:ext cx="81000" cy="254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809221" y="1673782"/>
            <a:ext cx="586429" cy="18068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30033" y="2170806"/>
            <a:ext cx="451854" cy="1266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 rot="20459622">
            <a:off x="6870832" y="2349793"/>
            <a:ext cx="192499" cy="527237"/>
          </a:xfrm>
          <a:prstGeom prst="leftBrac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 rot="17593722">
                <a:off x="7133491" y="2272746"/>
                <a:ext cx="301562" cy="18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tr-T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</m:oMath>
                  </m:oMathPara>
                </a14:m>
                <a:endParaRPr kumimoji="0" lang="tr-TR" sz="10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93722">
                <a:off x="9511320" y="1887349"/>
                <a:ext cx="402083" cy="243015"/>
              </a:xfrm>
              <a:prstGeom prst="rect">
                <a:avLst/>
              </a:prstGeom>
              <a:blipFill>
                <a:blip r:embed="rId9"/>
                <a:stretch>
                  <a:fillRect r="-14063" b="-38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 rot="20458168">
                <a:off x="6969546" y="2562654"/>
                <a:ext cx="169847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</m:oMath>
                  </m:oMathPara>
                </a14:m>
                <a:endParaRPr kumimoji="0" lang="tr-TR" sz="1350" b="1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58168">
                <a:off x="9292728" y="2273871"/>
                <a:ext cx="226462" cy="276999"/>
              </a:xfrm>
              <a:prstGeom prst="rect">
                <a:avLst/>
              </a:prstGeom>
              <a:blipFill>
                <a:blip r:embed="rId10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 rot="20351771">
                <a:off x="6217836" y="2661989"/>
                <a:ext cx="676980" cy="23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𝑝𝑟𝑜𝑗</m:t>
                          </m:r>
                        </m:e>
                        <m:sub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𝐧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1771">
                <a:off x="8286899" y="2406329"/>
                <a:ext cx="909736" cy="312458"/>
              </a:xfrm>
              <a:prstGeom prst="rect">
                <a:avLst/>
              </a:prstGeom>
              <a:blipFill>
                <a:blip r:embed="rId11"/>
                <a:stretch>
                  <a:fillRect l="-5696" r="-9494" b="-186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7386638" y="4248150"/>
            <a:ext cx="295275" cy="647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635414" y="4060700"/>
                <a:ext cx="16055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551" y="4271266"/>
                <a:ext cx="215123" cy="276999"/>
              </a:xfrm>
              <a:prstGeom prst="rect">
                <a:avLst/>
              </a:prstGeom>
              <a:blipFill>
                <a:blip r:embed="rId12"/>
                <a:stretch>
                  <a:fillRect l="-37143" r="-34286" b="-3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376551" y="4829134"/>
                <a:ext cx="1501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402" y="5295845"/>
                <a:ext cx="201209" cy="276999"/>
              </a:xfrm>
              <a:prstGeom prst="rect">
                <a:avLst/>
              </a:prstGeom>
              <a:blipFill>
                <a:blip r:embed="rId13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H="1" flipV="1">
            <a:off x="7009246" y="3754995"/>
            <a:ext cx="586429" cy="180688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230058" y="4252018"/>
            <a:ext cx="451854" cy="1266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rot="17593722">
                <a:off x="7333516" y="4353958"/>
                <a:ext cx="301562" cy="182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tr-T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</m:oMath>
                  </m:oMathPara>
                </a14:m>
                <a:endParaRPr kumimoji="0" lang="tr-TR" sz="10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93722">
                <a:off x="9778020" y="4662299"/>
                <a:ext cx="402083" cy="243015"/>
              </a:xfrm>
              <a:prstGeom prst="rect">
                <a:avLst/>
              </a:prstGeom>
              <a:blipFill>
                <a:blip r:embed="rId14"/>
                <a:stretch>
                  <a:fillRect r="-14063" b="-38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 rot="20351771">
                <a:off x="6422669" y="4743201"/>
                <a:ext cx="667362" cy="23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𝑝𝑟𝑜𝑗</m:t>
                          </m:r>
                        </m:e>
                        <m:sub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𝐯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1771">
                <a:off x="8560107" y="5181279"/>
                <a:ext cx="896720" cy="312458"/>
              </a:xfrm>
              <a:prstGeom prst="rect">
                <a:avLst/>
              </a:prstGeom>
              <a:blipFill>
                <a:blip r:embed="rId15"/>
                <a:stretch>
                  <a:fillRect l="-5096" r="-9554" b="-178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e 38"/>
          <p:cNvSpPr/>
          <p:nvPr/>
        </p:nvSpPr>
        <p:spPr>
          <a:xfrm rot="20459622">
            <a:off x="7094109" y="4440897"/>
            <a:ext cx="192499" cy="527237"/>
          </a:xfrm>
          <a:prstGeom prst="leftBrac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 rot="20458168">
                <a:off x="7178290" y="4630743"/>
                <a:ext cx="169847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</m:oMath>
                  </m:oMathPara>
                </a14:m>
                <a:endParaRPr kumimoji="0" lang="tr-TR" sz="1350" b="1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58168">
                <a:off x="9571053" y="5031322"/>
                <a:ext cx="226462" cy="276999"/>
              </a:xfrm>
              <a:prstGeom prst="rect">
                <a:avLst/>
              </a:prstGeom>
              <a:blipFill>
                <a:blip r:embed="rId16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7284217" y="4592586"/>
            <a:ext cx="105130" cy="2975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e 45"/>
          <p:cNvSpPr/>
          <p:nvPr/>
        </p:nvSpPr>
        <p:spPr>
          <a:xfrm rot="4259622">
            <a:off x="7304427" y="3969948"/>
            <a:ext cx="192499" cy="456452"/>
          </a:xfrm>
          <a:prstGeom prst="leftBrac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tr-TR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 rot="20351771">
                <a:off x="6697377" y="3794623"/>
                <a:ext cx="1242484" cy="2510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𝑝𝑟𝑜𝑗</m:t>
                              </m:r>
                            </m:e>
                            <m:sub>
                              <m:r>
                                <a:rPr kumimoji="0" lang="tr-TR" sz="135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𝐯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51771">
                <a:off x="8929836" y="3916497"/>
                <a:ext cx="1656645" cy="334707"/>
              </a:xfrm>
              <a:prstGeom prst="rect">
                <a:avLst/>
              </a:prstGeom>
              <a:blipFill>
                <a:blip r:embed="rId17"/>
                <a:stretch>
                  <a:fillRect b="-60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27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1593937" y="2571605"/>
            <a:ext cx="622382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Given two planes with equations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 </a:t>
            </a: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2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Find the distance between the point (1,1,0) and the plane P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.</a:t>
            </a:r>
          </a:p>
        </p:txBody>
      </p:sp>
      <p:graphicFrame>
        <p:nvGraphicFramePr>
          <p:cNvPr id="8206" name="Object 14"/>
          <p:cNvGraphicFramePr>
            <a:graphicFrameLocks noChangeAspect="1"/>
          </p:cNvGraphicFramePr>
          <p:nvPr>
            <p:extLst/>
          </p:nvPr>
        </p:nvGraphicFramePr>
        <p:xfrm>
          <a:off x="4969606" y="2602191"/>
          <a:ext cx="1685882" cy="561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6" name="Equation" r:id="rId3" imgW="1371600" imgH="457200" progId="">
                  <p:embed/>
                </p:oleObj>
              </mc:Choice>
              <mc:Fallback>
                <p:oleObj name="Equation" r:id="rId3" imgW="1371600" imgH="457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9606" y="2602191"/>
                        <a:ext cx="1685882" cy="5616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708644" y="3997151"/>
            <a:ext cx="34424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3) Show that P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and P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2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are parallel.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713982" y="4780742"/>
            <a:ext cx="39286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4) Find the distance between P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and P</a:t>
            </a:r>
            <a:r>
              <a:rPr kumimoji="0" lang="en-US" sz="180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2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 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6365" y="888566"/>
            <a:ext cx="260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762222" y="3777129"/>
                <a:ext cx="103393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=(5,1,−1)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22" y="3777129"/>
                <a:ext cx="1033937" cy="207749"/>
              </a:xfrm>
              <a:prstGeom prst="rect">
                <a:avLst/>
              </a:prstGeom>
              <a:blipFill rotWithShape="0">
                <a:blip r:embed="rId5"/>
                <a:stretch>
                  <a:fillRect l="-2353" t="-2941" r="-5882" b="-323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916399" y="3529489"/>
                <a:ext cx="997324" cy="23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=(1,1,9)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399" y="3529489"/>
                <a:ext cx="997324" cy="234360"/>
              </a:xfrm>
              <a:prstGeom prst="rect">
                <a:avLst/>
              </a:prstGeom>
              <a:blipFill rotWithShape="0">
                <a:blip r:embed="rId6"/>
                <a:stretch>
                  <a:fillRect l="-5488" r="-6707" b="-315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762222" y="3557107"/>
                <a:ext cx="10381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=(0,0,−9)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222" y="3557107"/>
                <a:ext cx="1038169" cy="207749"/>
              </a:xfrm>
              <a:prstGeom prst="rect">
                <a:avLst/>
              </a:prstGeom>
              <a:blipFill rotWithShape="0">
                <a:blip r:embed="rId7"/>
                <a:stretch>
                  <a:fillRect l="-3529" t="-2941" r="-6471" b="-323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915712" y="3421174"/>
                <a:ext cx="4752904" cy="49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𝑝𝑟𝑜𝑗</m:t>
                              </m:r>
                            </m:e>
                            <m:sub>
                              <m:r>
                                <a:rPr kumimoji="0" lang="tr-TR" sz="135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kumimoji="0" lang="tr-TR" sz="135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+mn-ea"/>
                            </a:rPr>
                            <m:t> </m:t>
                          </m:r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tr-TR" sz="135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kumimoji="0" lang="tr-TR" sz="135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+mn-ea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tr-TR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tr-TR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12" y="3421174"/>
                <a:ext cx="4752904" cy="490391"/>
              </a:xfrm>
              <a:prstGeom prst="rect">
                <a:avLst/>
              </a:prstGeom>
              <a:blipFill rotWithShape="0">
                <a:blip r:embed="rId8"/>
                <a:stretch>
                  <a:fillRect r="-385" b="-246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521054" y="1970800"/>
            <a:ext cx="2946779" cy="598710"/>
            <a:chOff x="3280020" y="3470539"/>
            <a:chExt cx="3929039" cy="798280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3280020" y="3481342"/>
              <a:ext cx="1037657" cy="173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667470" y="3500039"/>
              <a:ext cx="1710775" cy="174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3875057" y="3484135"/>
              <a:ext cx="2667866" cy="267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e 21"/>
            <p:cNvSpPr/>
            <p:nvPr/>
          </p:nvSpPr>
          <p:spPr>
            <a:xfrm>
              <a:off x="4685096" y="3756764"/>
              <a:ext cx="172431" cy="51205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endParaRPr kumimoji="0" lang="tr-TR" sz="1350">
                <a:solidFill>
                  <a:prstClr val="black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496596" y="3500039"/>
              <a:ext cx="2314377" cy="2484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616677" y="3500039"/>
              <a:ext cx="1452404" cy="198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862459" y="3470539"/>
              <a:ext cx="346600" cy="20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43036" y="4355673"/>
                <a:ext cx="2607509" cy="482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  <m:r>
                        <a:rPr kumimoji="0" lang="tr-TR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(5,1,−1)</m:t>
                          </m:r>
                          <m:r>
                            <m:rPr>
                              <m:nor/>
                            </m:rPr>
                            <a:rPr kumimoji="0" lang="tr-TR" sz="135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+mn-ea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(5,1,−1)</m:t>
                          </m:r>
                        </m:num>
                        <m:den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047" y="4664564"/>
                <a:ext cx="3478260" cy="6438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975181" y="4450294"/>
            <a:ext cx="30386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They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have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the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</a:t>
            </a: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same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(</a:t>
            </a: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unit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normal </a:t>
            </a:r>
            <a:r>
              <a:rPr kumimoji="0" lang="tr-TR" sz="1350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vector</a:t>
            </a:r>
            <a:endParaRPr kumimoji="0" lang="tr-TR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791581" y="5121531"/>
                <a:ext cx="103816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𝑃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=(0,0,−9)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75" y="5685707"/>
                <a:ext cx="1387431" cy="276999"/>
              </a:xfrm>
              <a:prstGeom prst="rect">
                <a:avLst/>
              </a:prstGeom>
              <a:blipFill>
                <a:blip r:embed="rId19"/>
                <a:stretch>
                  <a:fillRect l="-3965" t="-4444" r="-6167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95813" y="5537029"/>
                <a:ext cx="103393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𝐧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=(5,1,−1)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17" y="6239705"/>
                <a:ext cx="1376146" cy="276999"/>
              </a:xfrm>
              <a:prstGeom prst="rect">
                <a:avLst/>
              </a:prstGeom>
              <a:blipFill>
                <a:blip r:embed="rId20"/>
                <a:stretch>
                  <a:fillRect l="-2655" t="-4444" r="-5752" b="-355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984972" y="5106857"/>
                <a:ext cx="1287468" cy="23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=(0,0,−7.5)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63" y="5666143"/>
                <a:ext cx="1720343" cy="312458"/>
              </a:xfrm>
              <a:prstGeom prst="rect">
                <a:avLst/>
              </a:prstGeom>
              <a:blipFill>
                <a:blip r:embed="rId21"/>
                <a:stretch>
                  <a:fillRect l="-3901" r="-4610" b="-288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198648" y="5272582"/>
                <a:ext cx="5110373" cy="49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𝑝𝑟𝑜𝑗</m:t>
                              </m:r>
                            </m:e>
                            <m:sub>
                              <m:r>
                                <a:rPr kumimoji="0" lang="tr-TR" sz="135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𝐧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kumimoji="0" lang="tr-TR" sz="135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+mn-ea"/>
                            </a:rPr>
                            <m:t> </m:t>
                          </m:r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acc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tr-TR" sz="135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−7.5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kumimoji="0" lang="tr-TR" sz="1350" dirty="0">
                              <a:solidFill>
                                <a:prstClr val="black"/>
                              </a:solidFill>
                              <a:latin typeface="Calibri" panose="020F0502020204030204"/>
                              <a:ea typeface="+mn-ea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tr-TR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tr-TR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63" y="5887108"/>
                <a:ext cx="6840142" cy="6634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2222" y="5329280"/>
                <a:ext cx="11800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=(0,0,−1.5)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629" y="5962706"/>
                <a:ext cx="1577676" cy="276999"/>
              </a:xfrm>
              <a:prstGeom prst="rect">
                <a:avLst/>
              </a:prstGeom>
              <a:blipFill>
                <a:blip r:embed="rId23"/>
                <a:stretch>
                  <a:fillRect l="-4633" t="-2174" r="-5019" b="-326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5581579" y="4829858"/>
            <a:ext cx="1661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350" i="1" dirty="0" err="1">
                <a:solidFill>
                  <a:prstClr val="black"/>
                </a:solidFill>
                <a:latin typeface="Calibri" panose="020F0502020204030204"/>
                <a:ea typeface="+mn-ea"/>
              </a:rPr>
              <a:t>Take</a:t>
            </a:r>
            <a:r>
              <a:rPr kumimoji="0" lang="tr-TR" sz="135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 P on 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 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, </a:t>
            </a:r>
            <a:r>
              <a:rPr kumimoji="0" lang="tr-TR" sz="1350" i="1" dirty="0">
                <a:solidFill>
                  <a:prstClr val="black"/>
                </a:solidFill>
                <a:latin typeface="Calibri" panose="020F0502020204030204"/>
                <a:ea typeface="+mn-ea"/>
              </a:rPr>
              <a:t>Q</a:t>
            </a:r>
            <a:r>
              <a:rPr kumimoji="0" lang="tr-TR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on 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P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2</a:t>
            </a:r>
            <a:endParaRPr kumimoji="0" lang="tr-TR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38" name="Object 19"/>
          <p:cNvGraphicFramePr>
            <a:graphicFrameLocks noChangeAspect="1"/>
          </p:cNvGraphicFramePr>
          <p:nvPr>
            <p:extLst/>
          </p:nvPr>
        </p:nvGraphicFramePr>
        <p:xfrm>
          <a:off x="3002505" y="1805585"/>
          <a:ext cx="2423872" cy="24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Equation" r:id="rId24" imgW="1993680" imgH="203040" progId="">
                  <p:embed/>
                </p:oleObj>
              </mc:Choice>
              <mc:Fallback>
                <p:oleObj name="Equation" r:id="rId24" imgW="199368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505" y="1805585"/>
                        <a:ext cx="2423872" cy="2474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9"/>
          <p:cNvSpPr txBox="1">
            <a:spLocks noChangeArrowheads="1"/>
          </p:cNvSpPr>
          <p:nvPr/>
        </p:nvSpPr>
        <p:spPr bwMode="auto">
          <a:xfrm>
            <a:off x="1713982" y="1475539"/>
            <a:ext cx="4607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tr-TR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1</a:t>
            </a: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Find the distance between the point (1,-2,4) </a:t>
            </a:r>
            <a:endParaRPr kumimoji="0" lang="tr-TR" sz="18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800" dirty="0">
                <a:solidFill>
                  <a:prstClr val="black"/>
                </a:solidFill>
                <a:latin typeface="Calibri" panose="020F0502020204030204"/>
                <a:ea typeface="+mn-ea"/>
              </a:rPr>
              <a:t>and the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2065405" y="2148302"/>
                <a:ext cx="152343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 xmlns:m="http://schemas.openxmlformats.org/officeDocument/2006/math">
                    <m:r>
                      <a:rPr kumimoji="0" lang="tr-TR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  <m:r>
                      <a:rPr kumimoji="0" lang="tr-TR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</a:rPr>
                      <m:t>=(0−3,2)</m:t>
                    </m:r>
                  </m:oMath>
                </a14:m>
                <a:r>
                  <a:rPr kumimoji="0" lang="tr-TR" sz="135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</a:t>
                </a:r>
                <a:r>
                  <a:rPr kumimoji="0" lang="tr-TR" sz="1350" dirty="0" err="1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for</a:t>
                </a:r>
                <a:r>
                  <a:rPr kumimoji="0" lang="tr-TR" sz="135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t=0</a:t>
                </a: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405" y="2148302"/>
                <a:ext cx="1523430" cy="207749"/>
              </a:xfrm>
              <a:prstGeom prst="rect">
                <a:avLst/>
              </a:prstGeom>
              <a:blipFill rotWithShape="0">
                <a:blip r:embed="rId26"/>
                <a:stretch>
                  <a:fillRect l="-4000" t="-26471" r="-5200" b="-529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2054615" y="2382476"/>
                <a:ext cx="10486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𝑄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=(1,−2,4)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15" y="2382476"/>
                <a:ext cx="1048620" cy="207749"/>
              </a:xfrm>
              <a:prstGeom prst="rect">
                <a:avLst/>
              </a:prstGeom>
              <a:blipFill rotWithShape="0">
                <a:blip r:embed="rId27"/>
                <a:stretch>
                  <a:fillRect l="-5233" t="-2941" r="-6395" b="-323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743993" y="2269233"/>
                <a:ext cx="997324" cy="234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=(1,1,2)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93" y="2269233"/>
                <a:ext cx="997324" cy="234360"/>
              </a:xfrm>
              <a:prstGeom prst="rect">
                <a:avLst/>
              </a:prstGeom>
              <a:blipFill rotWithShape="0">
                <a:blip r:embed="rId28"/>
                <a:stretch>
                  <a:fillRect l="-5488" r="-6707" b="-3076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4728463" y="2167701"/>
                <a:ext cx="86081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35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𝐯</m:t>
                      </m:r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=(2,1,2)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463" y="2167701"/>
                <a:ext cx="860813" cy="207749"/>
              </a:xfrm>
              <a:prstGeom prst="rect">
                <a:avLst/>
              </a:prstGeom>
              <a:blipFill rotWithShape="0">
                <a:blip r:embed="rId29"/>
                <a:stretch>
                  <a:fillRect l="-2837" t="-2941" r="-7092" b="-323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bject 10"/>
              <p:cNvSpPr txBox="1"/>
              <p:nvPr/>
            </p:nvSpPr>
            <p:spPr bwMode="auto">
              <a:xfrm>
                <a:off x="5581579" y="2079029"/>
                <a:ext cx="2747175" cy="390525"/>
              </a:xfrm>
              <a:prstGeom prst="rect">
                <a:avLst/>
              </a:prstGeom>
              <a:noFill/>
              <a:extLst/>
            </p:spPr>
            <p:txBody>
              <a:bodyPr>
                <a:no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tr-TR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kumimoji="0" lang="tr-TR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𝐷</m:t>
                      </m:r>
                      <m:r>
                        <a:rPr kumimoji="0" lang="tr-TR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kumimoji="0" lang="tr-TR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groupChr>
                            <m:groupChrPr>
                              <m:chr m:val="→"/>
                              <m:pos m:val="top"/>
                              <m:vertJc m:val="bot"/>
                              <m:ctrlP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groupChrPr>
                            <m:e>
                              <m: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groupChr>
                          <m:r>
                            <a:rPr kumimoji="0" lang="tr-TR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r>
                            <a:rPr kumimoji="0" lang="tr-TR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𝐯</m:t>
                              </m:r>
                            </m:sub>
                          </m:sSub>
                          <m:groupChr>
                            <m:groupChrPr>
                              <m:chr m:val="→"/>
                              <m:pos m:val="top"/>
                              <m:vertJc m:val="bot"/>
                              <m:ctrlP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groupChrPr>
                            <m:e>
                              <m: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𝑃𝑄</m:t>
                              </m:r>
                            </m:e>
                          </m:groupChr>
                        </m:e>
                      </m:d>
                      <m:r>
                        <a:rPr kumimoji="0" lang="tr-TR"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tr-TR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tr-TR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kumimoji="0" lang="tr-TR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tr-TR" sz="150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5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1579" y="2079029"/>
                <a:ext cx="2747175" cy="390525"/>
              </a:xfrm>
              <a:prstGeom prst="rect">
                <a:avLst/>
              </a:prstGeom>
              <a:blipFill rotWithShape="0">
                <a:blip r:embed="rId30"/>
                <a:stretch>
                  <a:fillRect b="-35938"/>
                </a:stretch>
              </a:blipFill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5653867" y="1757954"/>
                <a:ext cx="3278783" cy="406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𝑝𝑟𝑜𝑗</m:t>
                          </m:r>
                        </m:e>
                        <m:sub>
                          <m:r>
                            <a:rPr kumimoji="0" lang="tr-TR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𝐯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𝑃𝑄</m:t>
                          </m:r>
                        </m:e>
                      </m:acc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1</m:t>
                              </m:r>
                            </m:e>
                          </m:d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pPr>
                                <m:e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tr-TR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+1</m:t>
                              </m:r>
                            </m:e>
                            <m: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tr-TR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tr-TR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tr-TR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(2,1,2)</m:t>
                      </m:r>
                    </m:oMath>
                  </m:oMathPara>
                </a14:m>
                <a:endParaRPr kumimoji="0" lang="tr-TR" sz="1350" dirty="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867" y="1757954"/>
                <a:ext cx="3278783" cy="406586"/>
              </a:xfrm>
              <a:prstGeom prst="rect">
                <a:avLst/>
              </a:prstGeom>
              <a:blipFill rotWithShape="0">
                <a:blip r:embed="rId31"/>
                <a:stretch>
                  <a:fillRect l="-1301" r="-1673" b="-1343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264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8433D3-8342-4FE0-AE1B-D90640AA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algn="ctr"/>
            <a:r>
              <a:rPr lang="tr-TR" sz="3600" dirty="0"/>
              <a:t>Example: Distance between a point </a:t>
            </a:r>
            <a:br>
              <a:rPr lang="tr-TR" sz="3600" dirty="0"/>
            </a:br>
            <a:r>
              <a:rPr lang="tr-TR" sz="3600" dirty="0"/>
              <a:t>and a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AF98291-EB98-4BCD-A639-B98B0152EF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Let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=(1,2,−2)</m:t>
                    </m:r>
                  </m:oMath>
                </a14:m>
                <a:r>
                  <a:rPr lang="tr-TR" dirty="0"/>
                  <a:t>,  </a:t>
                </a:r>
                <a14:m>
                  <m:oMath xmlns:m="http://schemas.openxmlformats.org/officeDocument/2006/math">
                    <m:r>
                      <a:rPr lang="tr-T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</m:t>
                    </m:r>
                    <m:r>
                      <a:rPr lang="tr-T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tr-T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:3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tr-T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tr-TR" dirty="0"/>
                  <a:t> </a:t>
                </a:r>
              </a:p>
              <a:p>
                <a:r>
                  <a:rPr lang="tr-TR" b="0" dirty="0"/>
                  <a:t>Normal of plane: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=(3,−1,4)</m:t>
                    </m:r>
                  </m:oMath>
                </a14:m>
                <a:r>
                  <a:rPr lang="tr-TR" dirty="0"/>
                  <a:t> is perpendicular to plane</a:t>
                </a:r>
              </a:p>
              <a:p>
                <a:r>
                  <a:rPr lang="tr-TR" dirty="0"/>
                  <a:t>The shortest line segment between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tr-TR" dirty="0"/>
                  <a:t>  and </a:t>
                </a:r>
                <a14:m>
                  <m:oMath xmlns:m="http://schemas.openxmlformats.org/officeDocument/2006/math">
                    <m:r>
                      <a:rPr lang="tr-T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</m:t>
                    </m:r>
                  </m:oMath>
                </a14:m>
                <a:r>
                  <a:rPr lang="tr-TR" dirty="0"/>
                  <a:t> is parallel to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tr-TR" dirty="0"/>
                  <a:t>. Take any point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 on </a:t>
                </a:r>
                <a14:m>
                  <m:oMath xmlns:m="http://schemas.openxmlformats.org/officeDocument/2006/math">
                    <m:r>
                      <a:rPr lang="tr-T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℘</m:t>
                    </m:r>
                  </m:oMath>
                </a14:m>
                <a:r>
                  <a:rPr lang="tr-TR" dirty="0"/>
                  <a:t> </a:t>
                </a:r>
              </a:p>
              <a:p>
                <a:r>
                  <a:rPr lang="tr-TR" dirty="0"/>
                  <a:t>Let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𝑄𝑃</m:t>
                        </m:r>
                      </m:e>
                    </m:acc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f>
                          <m:f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tr-T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 i="0" smtClean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sSub>
                                  <m:sSub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−2−</m:t>
                                </m:r>
                                <m:sSub>
                                  <m:sSubPr>
                                    <m:ctrlP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tr-T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26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tr-TR" b="0" dirty="0"/>
              </a:p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3−2−8−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tr-TR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</m:rad>
                      </m:den>
                    </m:f>
                    <m:r>
                      <a:rPr lang="tr-T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3−2−8−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</m:rad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26</m:t>
                            </m:r>
                          </m:e>
                        </m:rad>
                      </m:den>
                    </m:f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98291-EB98-4BCD-A639-B98B0152EF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 r="-5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9065DF-528A-4822-B1E8-D15F68C3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938527E-9128-4465-98C6-57E98A6D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947D77-C69E-4FC6-8C8D-3D082027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526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6F2D4A-2A17-4C71-9929-BCE4637B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Illustration of distance between a point and a plane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42D060-7CA8-41F8-B7CD-1CF1A85F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87A7B3-E2B6-4D04-9998-82979576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CC00165-D8F0-4519-8AFE-86A24E09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7" name="Parallelogram 6">
            <a:extLst>
              <a:ext uri="{FF2B5EF4-FFF2-40B4-BE49-F238E27FC236}">
                <a16:creationId xmlns="" xmlns:a16="http://schemas.microsoft.com/office/drawing/2014/main" id="{F6161B0E-E98C-44A6-99F5-CF7C07604E18}"/>
              </a:ext>
            </a:extLst>
          </p:cNvPr>
          <p:cNvSpPr/>
          <p:nvPr/>
        </p:nvSpPr>
        <p:spPr bwMode="auto">
          <a:xfrm rot="20943626">
            <a:off x="2362200" y="3962400"/>
            <a:ext cx="3810000" cy="914400"/>
          </a:xfrm>
          <a:prstGeom prst="parallelogram">
            <a:avLst>
              <a:gd name="adj" fmla="val 185784"/>
            </a:avLst>
          </a:prstGeom>
          <a:pattFill prst="ltUpDiag">
            <a:fgClr>
              <a:schemeClr val="accent1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F9758D2A-D2ED-4FB7-BAAE-8EF1516ADBC4}"/>
                  </a:ext>
                </a:extLst>
              </p:cNvPr>
              <p:cNvSpPr/>
              <p:nvPr/>
            </p:nvSpPr>
            <p:spPr>
              <a:xfrm>
                <a:off x="3092824" y="4724400"/>
                <a:ext cx="17440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tr-T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tr-T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tr-TR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sz="1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758D2A-D2ED-4FB7-BAAE-8EF1516ADB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824" y="4724400"/>
                <a:ext cx="1744067" cy="369332"/>
              </a:xfrm>
              <a:prstGeom prst="rect">
                <a:avLst/>
              </a:prstGeom>
              <a:blipFill>
                <a:blip r:embed="rId2"/>
                <a:stretch>
                  <a:fillRect l="-350" b="-131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="" xmlns:a16="http://schemas.microsoft.com/office/drawing/2014/main" id="{DA398995-E5CE-40D9-B57B-D4B2E0CAE9C8}"/>
              </a:ext>
            </a:extLst>
          </p:cNvPr>
          <p:cNvSpPr/>
          <p:nvPr/>
        </p:nvSpPr>
        <p:spPr bwMode="auto">
          <a:xfrm>
            <a:off x="3429000" y="4546659"/>
            <a:ext cx="45719" cy="8292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6FA2767B-55DF-49E2-A656-EB6A0394FAEF}"/>
              </a:ext>
            </a:extLst>
          </p:cNvPr>
          <p:cNvSpPr/>
          <p:nvPr/>
        </p:nvSpPr>
        <p:spPr bwMode="auto">
          <a:xfrm>
            <a:off x="4526281" y="2743200"/>
            <a:ext cx="45719" cy="8292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3AF61514-4779-4BB6-AAFB-F29293BA9C04}"/>
              </a:ext>
            </a:extLst>
          </p:cNvPr>
          <p:cNvCxnSpPr>
            <a:endCxn id="10" idx="2"/>
          </p:cNvCxnSpPr>
          <p:nvPr/>
        </p:nvCxnSpPr>
        <p:spPr bwMode="auto">
          <a:xfrm flipV="1">
            <a:off x="3474719" y="2784662"/>
            <a:ext cx="1051562" cy="180345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E4E00EB3-9A0D-4BE2-83D0-AC808977528F}"/>
              </a:ext>
            </a:extLst>
          </p:cNvPr>
          <p:cNvCxnSpPr>
            <a:cxnSpLocks/>
            <a:endCxn id="10" idx="6"/>
          </p:cNvCxnSpPr>
          <p:nvPr/>
        </p:nvCxnSpPr>
        <p:spPr bwMode="auto">
          <a:xfrm flipH="1" flipV="1">
            <a:off x="4572000" y="2784662"/>
            <a:ext cx="232412" cy="147487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8B07F883-2F82-4B12-83A9-5524E323C8ED}"/>
                  </a:ext>
                </a:extLst>
              </p:cNvPr>
              <p:cNvSpPr/>
              <p:nvPr/>
            </p:nvSpPr>
            <p:spPr>
              <a:xfrm>
                <a:off x="2830292" y="3356874"/>
                <a:ext cx="57663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tr-T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07F883-2F82-4B12-83A9-5524E323C8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92" y="3356874"/>
                <a:ext cx="57663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D87BFC2D-BB81-4393-8F48-C8146D27F4A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00400" y="3091386"/>
            <a:ext cx="232412" cy="147487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81531B27-3503-416B-A4DE-08AD305DB4B6}"/>
                  </a:ext>
                </a:extLst>
              </p:cNvPr>
              <p:cNvSpPr/>
              <p:nvPr/>
            </p:nvSpPr>
            <p:spPr>
              <a:xfrm>
                <a:off x="2959449" y="4067586"/>
                <a:ext cx="42992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531B27-3503-416B-A4DE-08AD305DB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449" y="4067586"/>
                <a:ext cx="4299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17A85EF0-4E21-4565-96E9-AB078E2D853A}"/>
              </a:ext>
            </a:extLst>
          </p:cNvPr>
          <p:cNvCxnSpPr>
            <a:cxnSpLocks noChangeAspect="1"/>
          </p:cNvCxnSpPr>
          <p:nvPr/>
        </p:nvCxnSpPr>
        <p:spPr bwMode="auto">
          <a:xfrm flipH="1" flipV="1">
            <a:off x="3378913" y="4129923"/>
            <a:ext cx="73748" cy="46800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C4CDB1D8-97E4-48BA-8161-526E8071877C}"/>
              </a:ext>
            </a:extLst>
          </p:cNvPr>
          <p:cNvCxnSpPr>
            <a:cxnSpLocks/>
          </p:cNvCxnSpPr>
          <p:nvPr/>
        </p:nvCxnSpPr>
        <p:spPr bwMode="auto">
          <a:xfrm flipV="1">
            <a:off x="3239939" y="2779885"/>
            <a:ext cx="1306832" cy="30672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med"/>
          </a:ln>
          <a:effectLst/>
        </p:spPr>
      </p:cxnSp>
      <p:sp>
        <p:nvSpPr>
          <p:cNvPr id="24" name="Parallelogram 23">
            <a:extLst>
              <a:ext uri="{FF2B5EF4-FFF2-40B4-BE49-F238E27FC236}">
                <a16:creationId xmlns="" xmlns:a16="http://schemas.microsoft.com/office/drawing/2014/main" id="{0F0B518D-83F1-4ED7-87B6-2ED56EF182F7}"/>
              </a:ext>
            </a:extLst>
          </p:cNvPr>
          <p:cNvSpPr/>
          <p:nvPr/>
        </p:nvSpPr>
        <p:spPr bwMode="auto">
          <a:xfrm rot="20317189">
            <a:off x="4457036" y="4077751"/>
            <a:ext cx="372791" cy="232629"/>
          </a:xfrm>
          <a:prstGeom prst="parallelogram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D96E59DD-CF25-4323-BD13-8D30B8139114}"/>
              </a:ext>
            </a:extLst>
          </p:cNvPr>
          <p:cNvCxnSpPr>
            <a:cxnSpLocks/>
          </p:cNvCxnSpPr>
          <p:nvPr/>
        </p:nvCxnSpPr>
        <p:spPr bwMode="auto">
          <a:xfrm flipV="1">
            <a:off x="3428104" y="4295975"/>
            <a:ext cx="1306832" cy="30672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7658041E-4796-40FE-BD3B-3747674E9936}"/>
                  </a:ext>
                </a:extLst>
              </p:cNvPr>
              <p:cNvSpPr/>
              <p:nvPr/>
            </p:nvSpPr>
            <p:spPr>
              <a:xfrm>
                <a:off x="5098279" y="3197969"/>
                <a:ext cx="393915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658041E-4796-40FE-BD3B-3747674E9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279" y="3197969"/>
                <a:ext cx="393915" cy="430887"/>
              </a:xfrm>
              <a:prstGeom prst="rect">
                <a:avLst/>
              </a:prstGeom>
              <a:blipFill>
                <a:blip r:embed="rId5"/>
                <a:stretch>
                  <a:fillRect l="-769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Brace 26">
            <a:extLst>
              <a:ext uri="{FF2B5EF4-FFF2-40B4-BE49-F238E27FC236}">
                <a16:creationId xmlns="" xmlns:a16="http://schemas.microsoft.com/office/drawing/2014/main" id="{3067703F-BE14-47DA-BB10-FD6CA15960A9}"/>
              </a:ext>
            </a:extLst>
          </p:cNvPr>
          <p:cNvSpPr/>
          <p:nvPr/>
        </p:nvSpPr>
        <p:spPr bwMode="auto">
          <a:xfrm rot="20889160">
            <a:off x="4814884" y="2724767"/>
            <a:ext cx="237469" cy="1457164"/>
          </a:xfrm>
          <a:prstGeom prst="rightBrace">
            <a:avLst>
              <a:gd name="adj1" fmla="val 8333"/>
              <a:gd name="adj2" fmla="val 5083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59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67EF9DF-DCB2-48FD-B6A8-7861D4887A28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12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0719999-4288-494D-BBC2-5D609D3DC4F8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Definitions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If </a:t>
            </a:r>
            <a:r>
              <a:rPr lang="en-US" altLang="zh-TW" sz="2200" i="1"/>
              <a:t>n</a:t>
            </a:r>
            <a:r>
              <a:rPr lang="en-US" altLang="zh-TW" sz="2200">
                <a:latin typeface="Monotype Corsiva" panose="03010101010201010101" pitchFamily="66" charset="0"/>
              </a:rPr>
              <a:t> </a:t>
            </a:r>
            <a:r>
              <a:rPr lang="en-US" altLang="zh-TW" sz="2200"/>
              <a:t>is a positive integer, then an </a:t>
            </a:r>
            <a:r>
              <a:rPr lang="en-US" altLang="zh-TW" sz="2200">
                <a:solidFill>
                  <a:srgbClr val="FF0000"/>
                </a:solidFill>
              </a:rPr>
              <a:t>ordered </a:t>
            </a:r>
            <a:r>
              <a:rPr lang="en-US" altLang="zh-TW" sz="2200" i="1">
                <a:solidFill>
                  <a:srgbClr val="FF0000"/>
                </a:solidFill>
              </a:rPr>
              <a:t>n</a:t>
            </a:r>
            <a:r>
              <a:rPr lang="en-US" altLang="zh-TW" sz="2200">
                <a:solidFill>
                  <a:srgbClr val="FF0000"/>
                </a:solidFill>
              </a:rPr>
              <a:t>-tuple </a:t>
            </a:r>
            <a:r>
              <a:rPr lang="en-US" altLang="zh-TW" sz="2200"/>
              <a:t>is a sequence of </a:t>
            </a:r>
            <a:r>
              <a:rPr lang="en-US" altLang="zh-TW" sz="2200" i="1"/>
              <a:t>n</a:t>
            </a:r>
            <a:r>
              <a:rPr lang="en-US" altLang="zh-TW" sz="2200"/>
              <a:t> real numbers (</a:t>
            </a:r>
            <a:r>
              <a:rPr lang="en-US" altLang="zh-TW" sz="2200" i="1"/>
              <a:t>a</a:t>
            </a:r>
            <a:r>
              <a:rPr lang="en-US" altLang="zh-TW" sz="2200" i="1" baseline="-25000"/>
              <a:t>1</a:t>
            </a:r>
            <a:r>
              <a:rPr lang="en-US" altLang="zh-TW" sz="2200" i="1"/>
              <a:t>,a</a:t>
            </a:r>
            <a:r>
              <a:rPr lang="en-US" altLang="zh-TW" sz="2200" baseline="-25000"/>
              <a:t>2</a:t>
            </a:r>
            <a:r>
              <a:rPr lang="en-US" altLang="zh-TW" sz="2200" i="1"/>
              <a:t>,…,a</a:t>
            </a:r>
            <a:r>
              <a:rPr lang="en-US" altLang="zh-TW" sz="2200" i="1" baseline="-25000"/>
              <a:t>n</a:t>
            </a:r>
            <a:r>
              <a:rPr lang="en-US" altLang="zh-TW" sz="2200"/>
              <a:t>). The set of all ordered </a:t>
            </a:r>
            <a:r>
              <a:rPr lang="en-US" altLang="zh-TW" sz="2200" i="1"/>
              <a:t>n</a:t>
            </a:r>
            <a:r>
              <a:rPr lang="en-US" altLang="zh-TW" sz="2200"/>
              <a:t>-tuple is called </a:t>
            </a:r>
            <a:r>
              <a:rPr lang="en-US" altLang="zh-TW" sz="2200" i="1">
                <a:solidFill>
                  <a:srgbClr val="FF0000"/>
                </a:solidFill>
              </a:rPr>
              <a:t>n</a:t>
            </a:r>
            <a:r>
              <a:rPr lang="en-US" altLang="zh-TW" sz="2200">
                <a:solidFill>
                  <a:srgbClr val="FF0000"/>
                </a:solidFill>
              </a:rPr>
              <a:t>-space </a:t>
            </a:r>
            <a:r>
              <a:rPr lang="en-US" altLang="zh-TW" sz="2200"/>
              <a:t>and is denoted by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</a:t>
            </a:r>
            <a:r>
              <a:rPr lang="en-US" altLang="zh-TW" sz="2200"/>
              <a:t>.</a:t>
            </a:r>
            <a:endParaRPr lang="en-US" altLang="zh-TW" sz="2200" i="1" baseline="30000"/>
          </a:p>
          <a:p>
            <a:pPr eaLnBrk="1" hangingPunct="1"/>
            <a:endParaRPr lang="en-US" altLang="zh-TW" sz="2200"/>
          </a:p>
          <a:p>
            <a:pPr eaLnBrk="1" hangingPunct="1"/>
            <a:r>
              <a:rPr lang="en-US" altLang="zh-TW" sz="2200"/>
              <a:t>Two vectors </a:t>
            </a:r>
            <a:r>
              <a:rPr lang="en-US" altLang="zh-TW" sz="2200" b="1"/>
              <a:t>u </a:t>
            </a:r>
            <a:r>
              <a:rPr lang="en-US" altLang="zh-TW" sz="2200"/>
              <a:t>= (</a:t>
            </a:r>
            <a:r>
              <a:rPr lang="en-US" altLang="zh-TW" sz="2200" i="1"/>
              <a:t>u</a:t>
            </a:r>
            <a:r>
              <a:rPr lang="en-US" altLang="zh-TW" sz="2200" baseline="-25000"/>
              <a:t>1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,u</a:t>
            </a:r>
            <a:r>
              <a:rPr lang="en-US" altLang="zh-TW" sz="2200" baseline="-25000"/>
              <a:t>2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,…,u</a:t>
            </a:r>
            <a:r>
              <a:rPr lang="en-US" altLang="zh-TW" sz="2200" i="1" baseline="-25000"/>
              <a:t>n</a:t>
            </a:r>
            <a:r>
              <a:rPr lang="en-US" altLang="zh-TW" sz="2200"/>
              <a:t>) and </a:t>
            </a:r>
            <a:r>
              <a:rPr lang="en-US" altLang="zh-TW" sz="2200" b="1"/>
              <a:t>v </a:t>
            </a:r>
            <a:r>
              <a:rPr lang="en-US" altLang="zh-TW" sz="2200"/>
              <a:t>= (</a:t>
            </a:r>
            <a:r>
              <a:rPr lang="en-US" altLang="zh-TW" sz="2200" i="1"/>
              <a:t>v</a:t>
            </a:r>
            <a:r>
              <a:rPr lang="en-US" altLang="zh-TW" sz="2200" baseline="-25000"/>
              <a:t>1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,v</a:t>
            </a:r>
            <a:r>
              <a:rPr lang="en-US" altLang="zh-TW" sz="2200" baseline="-25000"/>
              <a:t>2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,…, v</a:t>
            </a:r>
            <a:r>
              <a:rPr lang="en-US" altLang="zh-TW" sz="2200" i="1" baseline="-25000"/>
              <a:t>n</a:t>
            </a:r>
            <a:r>
              <a:rPr lang="en-US" altLang="zh-TW" sz="2200"/>
              <a:t>) in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</a:t>
            </a:r>
            <a:r>
              <a:rPr lang="en-US" altLang="zh-TW" sz="2200" i="1"/>
              <a:t> </a:t>
            </a:r>
            <a:r>
              <a:rPr lang="en-US" altLang="zh-TW" sz="2200"/>
              <a:t>are called </a:t>
            </a:r>
            <a:r>
              <a:rPr lang="en-US" altLang="zh-TW" sz="2200">
                <a:solidFill>
                  <a:srgbClr val="FF0000"/>
                </a:solidFill>
              </a:rPr>
              <a:t>equal </a:t>
            </a:r>
            <a:r>
              <a:rPr lang="en-US" altLang="zh-TW" sz="2200"/>
              <a:t>if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u</a:t>
            </a:r>
            <a:r>
              <a:rPr lang="en-US" altLang="zh-TW" sz="2200" baseline="-25000"/>
              <a:t>1</a:t>
            </a:r>
            <a:r>
              <a:rPr lang="en-US" altLang="zh-TW" sz="2200"/>
              <a:t> = </a:t>
            </a:r>
            <a:r>
              <a:rPr lang="en-US" altLang="zh-TW" sz="2200" i="1"/>
              <a:t>v</a:t>
            </a:r>
            <a:r>
              <a:rPr lang="en-US" altLang="zh-TW" sz="2200" baseline="-25000"/>
              <a:t>1 </a:t>
            </a:r>
            <a:r>
              <a:rPr lang="en-US" altLang="zh-TW" sz="2200" i="1"/>
              <a:t>,u</a:t>
            </a:r>
            <a:r>
              <a:rPr lang="en-US" altLang="zh-TW" sz="2200" baseline="-25000"/>
              <a:t>2</a:t>
            </a:r>
            <a:r>
              <a:rPr lang="en-US" altLang="zh-TW" sz="2200"/>
              <a:t> = </a:t>
            </a:r>
            <a:r>
              <a:rPr lang="en-US" altLang="zh-TW" sz="2200" i="1"/>
              <a:t>v</a:t>
            </a:r>
            <a:r>
              <a:rPr lang="en-US" altLang="zh-TW" sz="2200" baseline="-25000"/>
              <a:t>2 </a:t>
            </a:r>
            <a:r>
              <a:rPr lang="en-US" altLang="zh-TW" sz="2200" i="1"/>
              <a:t>, …, u</a:t>
            </a:r>
            <a:r>
              <a:rPr lang="en-US" altLang="zh-TW" sz="2200" i="1" baseline="-25000"/>
              <a:t>n</a:t>
            </a:r>
            <a:r>
              <a:rPr lang="en-US" altLang="zh-TW" sz="2200" i="1"/>
              <a:t> = v</a:t>
            </a:r>
            <a:r>
              <a:rPr lang="en-US" altLang="zh-TW" sz="2200" i="1" baseline="-25000"/>
              <a:t>n</a:t>
            </a:r>
            <a:endParaRPr lang="en-US" altLang="zh-TW" sz="22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/>
              <a:t>	The </a:t>
            </a:r>
            <a:r>
              <a:rPr lang="en-US" altLang="zh-TW" sz="2200">
                <a:solidFill>
                  <a:srgbClr val="FF0000"/>
                </a:solidFill>
              </a:rPr>
              <a:t>sum</a:t>
            </a:r>
            <a:r>
              <a:rPr lang="en-US" altLang="zh-TW" sz="2200"/>
              <a:t> </a:t>
            </a:r>
            <a:r>
              <a:rPr lang="en-US" altLang="zh-TW" sz="2200" b="1"/>
              <a:t>u</a:t>
            </a:r>
            <a:r>
              <a:rPr lang="en-US" altLang="zh-TW" sz="2200"/>
              <a:t> + </a:t>
            </a:r>
            <a:r>
              <a:rPr lang="en-US" altLang="zh-TW" sz="2200" b="1"/>
              <a:t>v</a:t>
            </a:r>
            <a:r>
              <a:rPr lang="en-US" altLang="zh-TW" sz="2200"/>
              <a:t> is defined by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b="1"/>
              <a:t>u</a:t>
            </a:r>
            <a:r>
              <a:rPr lang="en-US" altLang="zh-TW" sz="2200"/>
              <a:t> + </a:t>
            </a:r>
            <a:r>
              <a:rPr lang="en-US" altLang="zh-TW" sz="2200" b="1"/>
              <a:t>v</a:t>
            </a:r>
            <a:r>
              <a:rPr lang="en-US" altLang="zh-TW" sz="2200"/>
              <a:t> = (</a:t>
            </a:r>
            <a:r>
              <a:rPr lang="en-US" altLang="zh-TW" sz="2200" i="1"/>
              <a:t>u</a:t>
            </a:r>
            <a:r>
              <a:rPr lang="en-US" altLang="zh-TW" sz="2200" baseline="-25000"/>
              <a:t>1</a:t>
            </a:r>
            <a:r>
              <a:rPr lang="en-US" altLang="zh-TW" sz="2200"/>
              <a:t>+</a:t>
            </a:r>
            <a:r>
              <a:rPr lang="en-US" altLang="zh-TW" sz="2200" i="1"/>
              <a:t>v</a:t>
            </a:r>
            <a:r>
              <a:rPr lang="en-US" altLang="zh-TW" sz="2200" baseline="-25000"/>
              <a:t>1 </a:t>
            </a:r>
            <a:r>
              <a:rPr lang="en-US" altLang="zh-TW" sz="2200" i="1"/>
              <a:t>, u</a:t>
            </a:r>
            <a:r>
              <a:rPr lang="en-US" altLang="zh-TW" sz="2200" baseline="-25000"/>
              <a:t>1</a:t>
            </a:r>
            <a:r>
              <a:rPr lang="en-US" altLang="zh-TW" sz="2200"/>
              <a:t>+</a:t>
            </a:r>
            <a:r>
              <a:rPr lang="en-US" altLang="zh-TW" sz="2200" i="1"/>
              <a:t>v</a:t>
            </a:r>
            <a:r>
              <a:rPr lang="en-US" altLang="zh-TW" sz="2200" baseline="-25000"/>
              <a:t>1 </a:t>
            </a:r>
            <a:r>
              <a:rPr lang="en-US" altLang="zh-TW" sz="2200" i="1"/>
              <a:t>, …, u</a:t>
            </a:r>
            <a:r>
              <a:rPr lang="en-US" altLang="zh-TW" sz="2200" i="1" baseline="-25000"/>
              <a:t>n</a:t>
            </a:r>
            <a:r>
              <a:rPr lang="en-US" altLang="zh-TW" sz="2200" i="1"/>
              <a:t>+v</a:t>
            </a:r>
            <a:r>
              <a:rPr lang="en-US" altLang="zh-TW" sz="2200" i="1" baseline="-25000"/>
              <a:t>n</a:t>
            </a:r>
            <a:r>
              <a:rPr lang="en-US" altLang="zh-TW" sz="2200"/>
              <a:t>)	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/>
              <a:t>	and if </a:t>
            </a:r>
            <a:r>
              <a:rPr lang="en-US" altLang="zh-TW" sz="2200" i="1"/>
              <a:t>k</a:t>
            </a:r>
            <a:r>
              <a:rPr lang="en-US" altLang="zh-TW" sz="2200"/>
              <a:t> is any scalar, the </a:t>
            </a:r>
            <a:r>
              <a:rPr lang="en-US" altLang="zh-TW" sz="2200">
                <a:solidFill>
                  <a:srgbClr val="FF0000"/>
                </a:solidFill>
              </a:rPr>
              <a:t>scalar multiple </a:t>
            </a:r>
            <a:r>
              <a:rPr lang="en-US" altLang="zh-TW" sz="2200" i="1"/>
              <a:t>k</a:t>
            </a:r>
            <a:r>
              <a:rPr lang="en-US" altLang="zh-TW" sz="2200" b="1"/>
              <a:t>u</a:t>
            </a:r>
            <a:r>
              <a:rPr lang="en-US" altLang="zh-TW" sz="2200"/>
              <a:t> is defined by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k</a:t>
            </a:r>
            <a:r>
              <a:rPr lang="en-US" altLang="zh-TW" sz="2200" b="1"/>
              <a:t>u</a:t>
            </a:r>
            <a:r>
              <a:rPr lang="en-US" altLang="zh-TW" sz="2200"/>
              <a:t> = (</a:t>
            </a:r>
            <a:r>
              <a:rPr lang="en-US" altLang="zh-TW" sz="2200" i="1"/>
              <a:t>ku</a:t>
            </a:r>
            <a:r>
              <a:rPr lang="en-US" altLang="zh-TW" sz="2200" baseline="-25000"/>
              <a:t>1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,ku</a:t>
            </a:r>
            <a:r>
              <a:rPr lang="en-US" altLang="zh-TW" sz="2200" baseline="-25000"/>
              <a:t>2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,…,ku</a:t>
            </a:r>
            <a:r>
              <a:rPr lang="en-US" altLang="zh-TW" sz="2200" i="1" baseline="-25000"/>
              <a:t>n</a:t>
            </a:r>
            <a:r>
              <a:rPr lang="en-US" altLang="zh-TW" sz="2200"/>
              <a:t>)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143250" y="4493419"/>
            <a:ext cx="2571750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143250" y="2800350"/>
            <a:ext cx="2571750" cy="83099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2400" dirty="0">
              <a:solidFill>
                <a:prstClr val="black"/>
              </a:solidFill>
            </a:endParaRP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1543050" y="1485900"/>
            <a:ext cx="58293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 distance between a plane with equation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  and a point Q(x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,z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(not in the plane) is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135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3311129" y="1885950"/>
          <a:ext cx="2084784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2" name="Equation" r:id="rId3" imgW="1231560" imgH="203040" progId="">
                  <p:embed/>
                </p:oleObj>
              </mc:Choice>
              <mc:Fallback>
                <p:oleObj name="Equation" r:id="rId3" imgW="123156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1129" y="1885950"/>
                        <a:ext cx="2084784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657350" y="3714751"/>
            <a:ext cx="61150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The distance between a line </a:t>
            </a:r>
            <a:r>
              <a:rPr kumimoji="0" lang="en-US" sz="1350" b="1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in the plane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   and a point Q(x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,y</a:t>
            </a:r>
            <a:r>
              <a:rPr kumimoji="0" lang="en-US" sz="1350" baseline="-25000" dirty="0">
                <a:solidFill>
                  <a:prstClr val="black"/>
                </a:solidFill>
                <a:latin typeface="Calibri" panose="020F0502020204030204"/>
                <a:ea typeface="+mn-ea"/>
              </a:rPr>
              <a:t>0</a:t>
            </a:r>
            <a:r>
              <a:rPr kumimoji="0" lang="en-US" sz="1350" dirty="0">
                <a:solidFill>
                  <a:prstClr val="black"/>
                </a:solidFill>
                <a:latin typeface="Calibri" panose="020F0502020204030204"/>
                <a:ea typeface="+mn-ea"/>
              </a:rPr>
              <a:t>) (not on the line) is   </a:t>
            </a:r>
          </a:p>
        </p:txBody>
      </p:sp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3200401" y="2800351"/>
          <a:ext cx="2440781" cy="764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Equation" r:id="rId5" imgW="1536480" imgH="482400" progId="">
                  <p:embed/>
                </p:oleObj>
              </mc:Choice>
              <mc:Fallback>
                <p:oleObj name="Equation" r:id="rId5" imgW="153648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1" y="2800351"/>
                        <a:ext cx="2440781" cy="764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6146007" y="3761184"/>
          <a:ext cx="1740694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" name="Equation" r:id="rId7" imgW="1028520" imgH="203040" progId="">
                  <p:embed/>
                </p:oleObj>
              </mc:Choice>
              <mc:Fallback>
                <p:oleObj name="Equation" r:id="rId7" imgW="1028520" imgH="2030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007" y="3761184"/>
                        <a:ext cx="1740694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3353991" y="4550570"/>
          <a:ext cx="2018109" cy="764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5" name="Equation" r:id="rId9" imgW="1269720" imgH="482400" progId="">
                  <p:embed/>
                </p:oleObj>
              </mc:Choice>
              <mc:Fallback>
                <p:oleObj name="Equation" r:id="rId9" imgW="126972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991" y="4550570"/>
                        <a:ext cx="2018109" cy="764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81300" y="797867"/>
            <a:ext cx="459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Distance Formulas</a:t>
            </a:r>
          </a:p>
        </p:txBody>
      </p:sp>
    </p:spTree>
    <p:extLst>
      <p:ext uri="{BB962C8B-B14F-4D97-AF65-F5344CB8AC3E}">
        <p14:creationId xmlns:p14="http://schemas.microsoft.com/office/powerpoint/2010/main" val="20756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80DC30-8D7A-4E86-8360-488F1C4A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E145A296-FC4E-4E28-8395-809316761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A vector unlike dot product</a:t>
                </a:r>
              </a:p>
              <a:p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𝐢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tr-TR" b="1" dirty="0"/>
                  <a:t>,    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tr-T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1">
                        <a:latin typeface="Cambria Math" panose="02040503050406030204" pitchFamily="18" charset="0"/>
                      </a:rPr>
                      <m:t>𝐣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tr-TR" b="1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𝐢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=(1,0,0)</m:t>
                    </m:r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tr-TR" b="0">
                        <a:latin typeface="Cambria Math" panose="02040503050406030204" pitchFamily="18" charset="0"/>
                      </a:rPr>
                      <m:t>=(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tr-TR" b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 b="0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tr-TR" b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,</a:t>
                </a:r>
                <a:r>
                  <a:rPr lang="tr-TR" b="1" dirty="0"/>
                  <a:t>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tr-TR">
                        <a:latin typeface="Cambria Math" panose="02040503050406030204" pitchFamily="18" charset="0"/>
                      </a:rPr>
                      <m:t>=(0,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tr-TR">
                        <a:latin typeface="Cambria Math" panose="02040503050406030204" pitchFamily="18" charset="0"/>
                      </a:rPr>
                      <m:t>,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tr-T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b="1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𝐤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𝐢</m:t>
                    </m:r>
                    <m:d>
                      <m:d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tr-T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tr-TR" b="0" dirty="0"/>
                  <a:t>			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𝐣</m:t>
                    </m:r>
                    <m:d>
                      <m:d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tr-T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r>
                        <a:rPr lang="tr-TR" b="1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b="1" dirty="0"/>
              </a:p>
              <a:p>
                <a:endParaRPr lang="tr-TR" b="1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45A296-FC4E-4E28-8395-809316761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515558F-1625-493B-BF0D-F381897B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772BB6-A749-4D32-AED6-D397FC19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C38AAD-65BF-4F39-B52B-D2DBF3C41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41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045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20D730-B955-42FA-8B88-B07FB673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Properties of cross product</a:t>
            </a:r>
            <a:br>
              <a:rPr lang="tr-TR" dirty="0"/>
            </a:b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3E0D15E-DBF2-40A5-959A-62270CE8FE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30725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tr-TR" dirty="0"/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tr-TR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tr-T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tr-T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tr-T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tr-T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tr-T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r-TR" dirty="0"/>
              </a:p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tr-TR" dirty="0"/>
                  <a:t> due to row interchange prop. of det.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tr-TR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e>
                      <m:sup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tr-T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tr-TR" i="1" dirty="0"/>
              </a:p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tr-TR" dirty="0"/>
                  <a:t>coordinate independent magnitude and direction</a:t>
                </a:r>
              </a:p>
              <a:p>
                <a:pPr marL="0" indent="0">
                  <a:buNone/>
                </a:pPr>
                <a:r>
                  <a:rPr lang="tr-TR" dirty="0"/>
                  <a:t>	Interpretation: If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tr-TR" dirty="0"/>
                  <a:t> and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dirty="0"/>
                  <a:t> are vectors in 3-D space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tr-TR" dirty="0"/>
                  <a:t> is the area of the parallelogram determined 	by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tr-TR" dirty="0"/>
                  <a:t> and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dirty="0"/>
                  <a:t>. 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endParaRPr lang="tr-TR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0D15E-DBF2-40A5-959A-62270CE8FE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307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00CF36-67E6-4F62-9CDC-CC2F2710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9719C3-BF37-41DD-BB31-59416BFF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76151D-EDCF-4142-A189-97C01F03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42</a:t>
            </a:fld>
            <a:endParaRPr lang="en-US" altLang="zh-TW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8D3C4491-A4DF-4FD6-B427-0E57ECC167E2}"/>
              </a:ext>
            </a:extLst>
          </p:cNvPr>
          <p:cNvCxnSpPr/>
          <p:nvPr/>
        </p:nvCxnSpPr>
        <p:spPr bwMode="auto">
          <a:xfrm flipV="1">
            <a:off x="5676900" y="5257800"/>
            <a:ext cx="685800" cy="609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48A5DC50-2393-4B0D-B445-2D012A487F83}"/>
              </a:ext>
            </a:extLst>
          </p:cNvPr>
          <p:cNvCxnSpPr/>
          <p:nvPr/>
        </p:nvCxnSpPr>
        <p:spPr bwMode="auto">
          <a:xfrm flipV="1">
            <a:off x="5676900" y="5861538"/>
            <a:ext cx="1296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91640587-C55D-4C6E-BB02-0E76AF5D4434}"/>
              </a:ext>
            </a:extLst>
          </p:cNvPr>
          <p:cNvCxnSpPr/>
          <p:nvPr/>
        </p:nvCxnSpPr>
        <p:spPr bwMode="auto">
          <a:xfrm flipV="1">
            <a:off x="6362700" y="5257800"/>
            <a:ext cx="12960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89CE708D-7F3B-403D-93AD-6009BD7FEF57}"/>
              </a:ext>
            </a:extLst>
          </p:cNvPr>
          <p:cNvCxnSpPr/>
          <p:nvPr/>
        </p:nvCxnSpPr>
        <p:spPr bwMode="auto">
          <a:xfrm flipV="1">
            <a:off x="6992675" y="5237526"/>
            <a:ext cx="685800" cy="609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95785DFF-54A8-42A2-86DA-07A54461BB6E}"/>
                  </a:ext>
                </a:extLst>
              </p:cNvPr>
              <p:cNvSpPr/>
              <p:nvPr/>
            </p:nvSpPr>
            <p:spPr>
              <a:xfrm>
                <a:off x="5667678" y="5284113"/>
                <a:ext cx="428322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785DFF-54A8-42A2-86DA-07A54461B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78" y="5284113"/>
                <a:ext cx="4283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3CDC7C2-E0BF-4495-BA02-6DCEE12580CB}"/>
                  </a:ext>
                </a:extLst>
              </p:cNvPr>
              <p:cNvSpPr/>
              <p:nvPr/>
            </p:nvSpPr>
            <p:spPr>
              <a:xfrm>
                <a:off x="6110547" y="5812751"/>
                <a:ext cx="40748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CDC7C2-E0BF-4495-BA02-6DCEE1258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547" y="5812751"/>
                <a:ext cx="40748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BA515EF5-8994-43C4-BC45-75FFE969070A}"/>
              </a:ext>
            </a:extLst>
          </p:cNvPr>
          <p:cNvCxnSpPr/>
          <p:nvPr/>
        </p:nvCxnSpPr>
        <p:spPr bwMode="auto">
          <a:xfrm flipV="1">
            <a:off x="6362700" y="5241955"/>
            <a:ext cx="0" cy="609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66ADF17E-214D-4FEF-BDE2-6D3A765A0B1C}"/>
                  </a:ext>
                </a:extLst>
              </p:cNvPr>
              <p:cNvSpPr/>
              <p:nvPr/>
            </p:nvSpPr>
            <p:spPr>
              <a:xfrm>
                <a:off x="6265332" y="5275385"/>
                <a:ext cx="95276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m:rPr>
                          <m:sty m:val="p"/>
                        </m:rPr>
                        <a:rPr lang="tr-T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tr-TR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6ADF17E-214D-4FEF-BDE2-6D3A765A0B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332" y="5275385"/>
                <a:ext cx="95276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3671203C-0029-487B-BF8B-0688350AE9D9}"/>
                  </a:ext>
                </a:extLst>
              </p:cNvPr>
              <p:cNvSpPr/>
              <p:nvPr/>
            </p:nvSpPr>
            <p:spPr>
              <a:xfrm>
                <a:off x="5781350" y="5553988"/>
                <a:ext cx="43152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tr-TR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71203C-0029-487B-BF8B-0688350AE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350" y="5553988"/>
                <a:ext cx="43152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719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07193D-28B0-4C5A-89E9-C9E33251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Properties of cross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FAF23EF-F9E4-4915-9B0A-47F2B75BA7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410" y="991254"/>
                <a:ext cx="8229600" cy="54451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tr-TR" b="1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dirty="0">
                    <a:latin typeface="Cambria Math" panose="02040503050406030204" pitchFamily="18" charset="0"/>
                  </a:rPr>
                  <a:t>on the X-Y plane:</a:t>
                </a:r>
              </a:p>
              <a:p>
                <a14:m>
                  <m:oMath xmlns:m="http://schemas.openxmlformats.org/officeDocument/2006/math">
                    <m:r>
                      <a:rPr lang="tr-TR" b="1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𝐢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𝐣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𝐤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0</m:t>
                            </m:r>
                          </m:e>
                        </m:eqArr>
                      </m:e>
                    </m:d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𝐤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tr-TR" dirty="0"/>
              </a:p>
              <a:p>
                <a:r>
                  <a:rPr lang="tr-TR" dirty="0"/>
                  <a:t>Similarly,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tr-TR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tr-TR" dirty="0"/>
                  <a:t>is the volume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tr-TR" dirty="0" smtClean="0"/>
                  <a:t>cos</a:t>
                </a:r>
                <a:r>
                  <a:rPr lang="tr-TR" dirty="0" smtClean="0">
                    <a:latin typeface="Symbol" panose="05050102010706020507" pitchFamily="18" charset="2"/>
                  </a:rPr>
                  <a:t>g</a:t>
                </a:r>
                <a:r>
                  <a:rPr lang="tr-TR" dirty="0" smtClean="0"/>
                  <a:t> of </a:t>
                </a:r>
                <a:r>
                  <a:rPr lang="tr-TR" dirty="0"/>
                  <a:t>paralelepiped with three edges incident to a vertex having directions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tr-TR" dirty="0"/>
                  <a:t>,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dirty="0"/>
                  <a:t>, </a:t>
                </a:r>
                <a:r>
                  <a:rPr lang="tr-TR" b="1" dirty="0"/>
                  <a:t>w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FAF23EF-F9E4-4915-9B0A-47F2B75BA7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410" y="991254"/>
                <a:ext cx="8229600" cy="5445125"/>
              </a:xfrm>
              <a:blipFill rotWithShape="0">
                <a:blip r:embed="rId2"/>
                <a:stretch>
                  <a:fillRect l="-1333" t="-112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E6A6EA-92E9-4BF3-A968-3ED4DDED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577A80-4D83-464E-9547-A6C7E3A85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B6C706-E5A6-4DB6-86FE-E1784E609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43</a:t>
            </a:fld>
            <a:endParaRPr lang="en-US" altLang="zh-TW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2E7B86-21DF-4C9D-A17F-698357014800}"/>
              </a:ext>
            </a:extLst>
          </p:cNvPr>
          <p:cNvGrpSpPr/>
          <p:nvPr/>
        </p:nvGrpSpPr>
        <p:grpSpPr>
          <a:xfrm>
            <a:off x="6413588" y="3437965"/>
            <a:ext cx="2320838" cy="1560177"/>
            <a:chOff x="6413588" y="3437965"/>
            <a:chExt cx="2320838" cy="156017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="" xmlns:a16="http://schemas.microsoft.com/office/drawing/2014/main" id="{3BE148D3-0582-426A-925A-604CF0F836DE}"/>
                </a:ext>
              </a:extLst>
            </p:cNvPr>
            <p:cNvCxnSpPr/>
            <p:nvPr/>
          </p:nvCxnSpPr>
          <p:spPr bwMode="auto">
            <a:xfrm flipV="1">
              <a:off x="6467082" y="3959419"/>
              <a:ext cx="990600" cy="83820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938F4F76-FC3B-47A1-B10C-4E00267C53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7082" y="4709976"/>
              <a:ext cx="990600" cy="87643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E408B30F-AB2E-4EB4-A58B-014DBD0638C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58382" y="4331626"/>
              <a:ext cx="309150" cy="480900"/>
            </a:xfrm>
            <a:prstGeom prst="straightConnector1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="" xmlns:a16="http://schemas.microsoft.com/office/drawing/2014/main" id="{3CB1C809-F65A-4F67-AFA4-4FB1678110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45775" y="3904902"/>
              <a:ext cx="990600" cy="8764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F822FF1E-3AD3-4DCA-B4B2-5CEAD36695FA}"/>
                </a:ext>
              </a:extLst>
            </p:cNvPr>
            <p:cNvCxnSpPr/>
            <p:nvPr/>
          </p:nvCxnSpPr>
          <p:spPr bwMode="auto">
            <a:xfrm flipV="1">
              <a:off x="7461153" y="3880416"/>
              <a:ext cx="990600" cy="8382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6FCF5535-7844-48C7-8CC3-F7E684CB12A0}"/>
                </a:ext>
              </a:extLst>
            </p:cNvPr>
            <p:cNvCxnSpPr/>
            <p:nvPr/>
          </p:nvCxnSpPr>
          <p:spPr bwMode="auto">
            <a:xfrm flipV="1">
              <a:off x="6754297" y="3516873"/>
              <a:ext cx="990600" cy="8382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058C131D-CF79-4068-9F66-895673E0FF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23840" y="3536407"/>
              <a:ext cx="309150" cy="4809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33ECE572-6796-41BC-BB3A-BC3A9FFA5E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32990" y="3450137"/>
              <a:ext cx="990600" cy="8764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F25387D6-FE37-4003-8959-D1382EB44E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425276" y="3444586"/>
              <a:ext cx="309150" cy="4809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4C4A1E08-8CDE-417A-BBFB-D0D3C051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40229" y="4237716"/>
              <a:ext cx="309150" cy="4809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CA48582F-6B69-4A47-A98A-74530468236C}"/>
                </a:ext>
              </a:extLst>
            </p:cNvPr>
            <p:cNvCxnSpPr/>
            <p:nvPr/>
          </p:nvCxnSpPr>
          <p:spPr bwMode="auto">
            <a:xfrm flipV="1">
              <a:off x="7732990" y="3437965"/>
              <a:ext cx="990600" cy="8382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2C18F30-A2EB-45E5-8784-DDF8F737BC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76326" y="4252275"/>
              <a:ext cx="990600" cy="8764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="" xmlns:a16="http://schemas.microsoft.com/office/drawing/2014/main" id="{B5E6F0CB-26CF-4B0C-AED6-28D3531A90E6}"/>
                    </a:ext>
                  </a:extLst>
                </p:cNvPr>
                <p:cNvSpPr/>
                <p:nvPr/>
              </p:nvSpPr>
              <p:spPr>
                <a:xfrm>
                  <a:off x="6457858" y="4106799"/>
                  <a:ext cx="3609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6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oMath>
                    </m:oMathPara>
                  </a14:m>
                  <a:endParaRPr lang="tr-T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B5E6F0CB-26CF-4B0C-AED6-28D3531A90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7858" y="4106799"/>
                  <a:ext cx="360996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id="{C34F2283-91FB-4EB7-9651-512AAE88EFDA}"/>
                    </a:ext>
                  </a:extLst>
                </p:cNvPr>
                <p:cNvSpPr/>
                <p:nvPr/>
              </p:nvSpPr>
              <p:spPr>
                <a:xfrm>
                  <a:off x="6754336" y="4356693"/>
                  <a:ext cx="346570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6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lang="tr-TR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34F2283-91FB-4EB7-9651-512AAE88EF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336" y="4356693"/>
                  <a:ext cx="34657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39AD373-6B68-4A7B-A5E5-37B68DAADEF7}"/>
                </a:ext>
              </a:extLst>
            </p:cNvPr>
            <p:cNvSpPr/>
            <p:nvPr/>
          </p:nvSpPr>
          <p:spPr>
            <a:xfrm>
              <a:off x="6875427" y="4659588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600" b="1" dirty="0">
                  <a:solidFill>
                    <a:schemeClr val="tx1"/>
                  </a:solidFill>
                </a:rPr>
                <a:t>w</a:t>
              </a:r>
              <a:endParaRPr lang="tr-TR" sz="16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950FCEC7-AF7A-4F02-A5E6-354A7E60D19B}"/>
                </a:ext>
              </a:extLst>
            </p:cNvPr>
            <p:cNvSpPr/>
            <p:nvPr/>
          </p:nvSpPr>
          <p:spPr bwMode="auto">
            <a:xfrm>
              <a:off x="6413588" y="4765663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5000"/>
                <a:buFont typeface="Wingdings" pitchFamily="2" charset="2"/>
                <a:buNone/>
                <a:tabLst/>
              </a:pPr>
              <a:endParaRPr kumimoji="1" lang="tr-TR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Times New Roman" pitchFamily="18" charset="0"/>
                <a:ea typeface="新細明體" pitchFamily="18" charset="-120"/>
              </a:endParaRPr>
            </a:p>
          </p:txBody>
        </p:sp>
      </p:grpSp>
      <p:cxnSp>
        <p:nvCxnSpPr>
          <p:cNvPr id="9" name="Straight Arrow Connector 8"/>
          <p:cNvCxnSpPr>
            <a:stCxn id="29" idx="6"/>
          </p:cNvCxnSpPr>
          <p:nvPr/>
        </p:nvCxnSpPr>
        <p:spPr bwMode="auto">
          <a:xfrm flipH="1" flipV="1">
            <a:off x="6375888" y="4474958"/>
            <a:ext cx="109700" cy="326705"/>
          </a:xfrm>
          <a:prstGeom prst="straightConnector1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6464247" y="4648200"/>
            <a:ext cx="88953" cy="43987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 flipV="1">
            <a:off x="6551329" y="4648200"/>
            <a:ext cx="50659" cy="119643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5783988" y="4229989"/>
                <a:ext cx="6999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sz="16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tr-TR" sz="1600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88" y="4229989"/>
                <a:ext cx="69993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398966" y="4281146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latin typeface="Symbol" panose="05050102010706020507" pitchFamily="18" charset="2"/>
              </a:rPr>
              <a:t>g</a:t>
            </a:r>
            <a:endParaRPr lang="tr-TR" sz="1600" dirty="0"/>
          </a:p>
        </p:txBody>
      </p:sp>
      <p:sp>
        <p:nvSpPr>
          <p:cNvPr id="36" name="Arc 35"/>
          <p:cNvSpPr/>
          <p:nvPr/>
        </p:nvSpPr>
        <p:spPr bwMode="auto">
          <a:xfrm rot="-1800000">
            <a:off x="6309969" y="4590828"/>
            <a:ext cx="287505" cy="204739"/>
          </a:xfrm>
          <a:prstGeom prst="arc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triangle" w="sm" len="sm"/>
            <a:tailEnd type="triangl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 smtClean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312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E463037-04F2-4670-9138-0E2DBABFD0F8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355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E4CC370-E912-4D66-B76F-65CCF7457DA8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Content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Euclidean </a:t>
            </a:r>
            <a:r>
              <a:rPr lang="en-US" altLang="zh-TW" i="1"/>
              <a:t>n</a:t>
            </a:r>
            <a:r>
              <a:rPr lang="en-US" altLang="zh-TW"/>
              <a:t>-Space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Linear Transformations from </a:t>
            </a:r>
            <a:r>
              <a:rPr lang="en-US" altLang="zh-TW" i="1">
                <a:solidFill>
                  <a:srgbClr val="FF0000"/>
                </a:solidFill>
              </a:rPr>
              <a:t>R</a:t>
            </a:r>
            <a:r>
              <a:rPr lang="en-US" altLang="zh-TW" i="1" baseline="30000">
                <a:solidFill>
                  <a:srgbClr val="FF0000"/>
                </a:solidFill>
              </a:rPr>
              <a:t>n</a:t>
            </a:r>
            <a:r>
              <a:rPr lang="en-US" altLang="zh-TW">
                <a:solidFill>
                  <a:srgbClr val="FF0000"/>
                </a:solidFill>
              </a:rPr>
              <a:t> to </a:t>
            </a:r>
            <a:r>
              <a:rPr lang="en-US" altLang="zh-TW" i="1">
                <a:solidFill>
                  <a:srgbClr val="FF0000"/>
                </a:solidFill>
              </a:rPr>
              <a:t>R</a:t>
            </a:r>
            <a:r>
              <a:rPr lang="en-US" altLang="zh-TW" i="1" baseline="30000">
                <a:solidFill>
                  <a:srgbClr val="FF0000"/>
                </a:solidFill>
              </a:rPr>
              <a:t>m</a:t>
            </a:r>
          </a:p>
          <a:p>
            <a:pPr eaLnBrk="1" hangingPunct="1"/>
            <a:r>
              <a:rPr lang="en-US" altLang="zh-TW"/>
              <a:t>Properties of Linear Transformations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 </a:t>
            </a:r>
          </a:p>
          <a:p>
            <a:pPr eaLnBrk="1" hangingPunct="1"/>
            <a:r>
              <a:rPr lang="en-US" altLang="zh-TW"/>
              <a:t>Linear Transformations and Polynomials</a:t>
            </a:r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B02EEAB-65DF-48B3-8123-CEA86957B7D8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458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DC44EFC-962B-4965-BB1A-47693C81D075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Functions from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</a:rPr>
              <a:t>n</a:t>
            </a:r>
            <a:r>
              <a:rPr lang="en-US" altLang="zh-TW"/>
              <a:t> to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endParaRPr lang="zh-TW" altLang="en-US" i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dirty="0"/>
                  <a:t>A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function</a:t>
                </a:r>
                <a:r>
                  <a:rPr lang="en-US" altLang="zh-TW" dirty="0"/>
                  <a:t> is a rule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that associates with each element in a set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one and only one element in a set </a:t>
                </a:r>
                <a:r>
                  <a:rPr lang="en-US" altLang="zh-TW" i="1" dirty="0"/>
                  <a:t>B</a:t>
                </a:r>
                <a:r>
                  <a:rPr lang="en-US" altLang="zh-TW" dirty="0"/>
                  <a:t>.</a:t>
                </a:r>
                <a:endParaRPr lang="en-US" altLang="zh-TW" i="1" dirty="0"/>
              </a:p>
              <a:p>
                <a:pPr eaLnBrk="1" hangingPunct="1"/>
                <a:r>
                  <a:rPr lang="en-US" altLang="zh-TW" dirty="0"/>
                  <a:t>If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associates the element</a:t>
                </a:r>
                <a:r>
                  <a:rPr lang="tr-TR" altLang="zh-TW" i="1" dirty="0"/>
                  <a:t>  </a:t>
                </a:r>
                <a14:m>
                  <m:oMath xmlns:m="http://schemas.openxmlformats.org/officeDocument/2006/math"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TW" altLang="tr-T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/>
                  <a:t> with the element</a:t>
                </a:r>
                <a:r>
                  <a:rPr lang="tr-TR" altLang="zh-TW" dirty="0"/>
                  <a:t> </a:t>
                </a:r>
                <a:r>
                  <a:rPr lang="tr-TR" altLang="zh-TW" i="1" dirty="0"/>
                  <a:t> </a:t>
                </a:r>
                <a14:m>
                  <m:oMath xmlns:m="http://schemas.openxmlformats.org/officeDocument/2006/math"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TW" altLang="tr-T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tr-TR" altLang="zh-TW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dirty="0"/>
                  <a:t>, then we write </a:t>
                </a:r>
                <a:r>
                  <a:rPr lang="en-US" altLang="zh-TW" i="1" dirty="0"/>
                  <a:t>b</a:t>
                </a:r>
                <a:r>
                  <a:rPr lang="en-US" altLang="zh-TW" dirty="0"/>
                  <a:t> =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(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) and say that </a:t>
                </a:r>
                <a:r>
                  <a:rPr lang="en-US" altLang="zh-TW" i="1" dirty="0"/>
                  <a:t>b</a:t>
                </a:r>
                <a:r>
                  <a:rPr lang="en-US" altLang="zh-TW" dirty="0"/>
                  <a:t> is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image </a:t>
                </a:r>
                <a:r>
                  <a:rPr lang="en-US" altLang="zh-TW" dirty="0"/>
                  <a:t>of a under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or that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(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) is the value of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at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.</a:t>
                </a:r>
                <a:endParaRPr lang="en-US" altLang="zh-TW" i="1" dirty="0"/>
              </a:p>
              <a:p>
                <a:pPr eaLnBrk="1" hangingPunct="1"/>
                <a:r>
                  <a:rPr lang="en-US" altLang="zh-TW" dirty="0"/>
                  <a:t>The set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called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domain</a:t>
                </a:r>
                <a:r>
                  <a:rPr lang="en-US" altLang="zh-TW" dirty="0"/>
                  <a:t> of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and the set </a:t>
                </a:r>
                <a:r>
                  <a:rPr lang="en-US" altLang="zh-TW" i="1" dirty="0"/>
                  <a:t>B </a:t>
                </a:r>
                <a:r>
                  <a:rPr lang="en-US" altLang="zh-TW" dirty="0"/>
                  <a:t>is called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codomain</a:t>
                </a:r>
                <a:r>
                  <a:rPr lang="en-US" altLang="zh-TW" dirty="0"/>
                  <a:t> of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.</a:t>
                </a:r>
                <a:endParaRPr lang="en-US" altLang="zh-TW" i="1" dirty="0"/>
              </a:p>
              <a:p>
                <a:pPr eaLnBrk="1" hangingPunct="1"/>
                <a:r>
                  <a:rPr lang="en-US" altLang="zh-TW" dirty="0"/>
                  <a:t>The subset of </a:t>
                </a:r>
                <a:r>
                  <a:rPr lang="tr-TR" altLang="zh-TW" dirty="0"/>
                  <a:t>codomain </a:t>
                </a:r>
                <a:r>
                  <a:rPr lang="en-US" altLang="zh-TW" i="1" dirty="0"/>
                  <a:t>B</a:t>
                </a:r>
                <a:r>
                  <a:rPr lang="en-US" altLang="zh-TW" dirty="0"/>
                  <a:t> consisting of all possible values for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 as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varies over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called the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range</a:t>
                </a:r>
                <a:r>
                  <a:rPr lang="en-US" altLang="zh-TW" dirty="0"/>
                  <a:t> of </a:t>
                </a:r>
                <a:r>
                  <a:rPr lang="en-US" altLang="zh-TW" i="1" dirty="0"/>
                  <a:t>f</a:t>
                </a:r>
                <a:r>
                  <a:rPr lang="en-US" altLang="zh-TW" dirty="0"/>
                  <a:t>.</a:t>
                </a:r>
                <a:r>
                  <a:rPr lang="tr-TR" altLang="zh-TW" dirty="0"/>
                  <a:t> 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2458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296" t="-1346" r="-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990350" y="5540951"/>
                <a:ext cx="261302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dirty="0" smtClean="0">
                    <a:solidFill>
                      <a:srgbClr val="FF0000"/>
                    </a:solidFill>
                  </a:rPr>
                  <a:t>range(</a:t>
                </a:r>
                <a:r>
                  <a:rPr lang="tr-TR" i="1" dirty="0" smtClean="0">
                    <a:solidFill>
                      <a:srgbClr val="FF0000"/>
                    </a:solidFill>
                  </a:rPr>
                  <a:t>f</a:t>
                </a:r>
                <a:r>
                  <a:rPr lang="tr-TR" dirty="0" smtClean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tr-T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tr-T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𝑐𝑜𝑑𝑜𝑚𝑎𝑖𝑛</m:t>
                    </m:r>
                  </m:oMath>
                </a14:m>
                <a:endParaRPr lang="tr-T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350" y="5540951"/>
                <a:ext cx="2613023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2336" t="-9859" b="-2676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39D9DE8-BD42-492D-B39B-A84AC07D4687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560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5EB2C77-C913-422F-B583-C9CE7578055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Examples</a:t>
            </a:r>
          </a:p>
        </p:txBody>
      </p:sp>
      <p:graphicFrame>
        <p:nvGraphicFramePr>
          <p:cNvPr id="576516" name="Group 4"/>
          <p:cNvGraphicFramePr>
            <a:graphicFrameLocks noGrp="1"/>
          </p:cNvGraphicFramePr>
          <p:nvPr/>
        </p:nvGraphicFramePr>
        <p:xfrm>
          <a:off x="469900" y="1595438"/>
          <a:ext cx="8208963" cy="4500563"/>
        </p:xfrm>
        <a:graphic>
          <a:graphicData uri="http://schemas.openxmlformats.org/drawingml/2006/table">
            <a:tbl>
              <a:tblPr/>
              <a:tblGrid>
                <a:gridCol w="24812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9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653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25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Formula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Classification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7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Real-valued function of a real variable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Function from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to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683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Real-valued function of two real variable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Function from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r>
                        <a:rPr kumimoji="1" lang="en-US" altLang="zh-TW" sz="18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to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endParaRPr kumimoji="1" lang="zh-TW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Real-valued function of three real variable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Function from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r>
                        <a:rPr kumimoji="1" lang="en-US" altLang="zh-TW" sz="18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to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endParaRPr kumimoji="1" lang="zh-TW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04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1" lang="zh-TW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Real-valued function of n real variable</a:t>
                      </a:r>
                      <a:endParaRPr kumimoji="1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Function from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r>
                        <a:rPr kumimoji="1" lang="en-US" altLang="zh-TW" sz="1800" b="0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n</a:t>
                      </a:r>
                      <a:r>
                        <a:rPr kumimoji="1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 to </a:t>
                      </a:r>
                      <a:r>
                        <a:rPr kumimoji="1" lang="en-US" altLang="zh-TW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R</a:t>
                      </a:r>
                      <a:endParaRPr kumimoji="1" lang="zh-TW" altLang="en-US" sz="18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638" name="Object 36"/>
          <p:cNvGraphicFramePr>
            <a:graphicFrameLocks noChangeAspect="1"/>
          </p:cNvGraphicFramePr>
          <p:nvPr/>
        </p:nvGraphicFramePr>
        <p:xfrm>
          <a:off x="1477963" y="2286000"/>
          <a:ext cx="5762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4" name="方程式" r:id="rId4" imgW="342751" imgH="203112" progId="Equation.3">
                  <p:embed/>
                </p:oleObj>
              </mc:Choice>
              <mc:Fallback>
                <p:oleObj name="方程式" r:id="rId4" imgW="342751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2286000"/>
                        <a:ext cx="5762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9" name="Object 37"/>
          <p:cNvGraphicFramePr>
            <a:graphicFrameLocks noChangeAspect="1"/>
          </p:cNvGraphicFramePr>
          <p:nvPr/>
        </p:nvGraphicFramePr>
        <p:xfrm>
          <a:off x="3278188" y="2233613"/>
          <a:ext cx="11525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5" name="方程式" r:id="rId6" imgW="622030" imgH="228501" progId="Equation.3">
                  <p:embed/>
                </p:oleObj>
              </mc:Choice>
              <mc:Fallback>
                <p:oleObj name="方程式" r:id="rId6" imgW="622030" imgH="228501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188" y="2233613"/>
                        <a:ext cx="11525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0" name="Object 38"/>
          <p:cNvGraphicFramePr>
            <a:graphicFrameLocks noChangeAspect="1"/>
          </p:cNvGraphicFramePr>
          <p:nvPr/>
        </p:nvGraphicFramePr>
        <p:xfrm>
          <a:off x="1190625" y="3367088"/>
          <a:ext cx="8636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6" name="方程式" r:id="rId8" imgW="482391" imgH="203112" progId="Equation.3">
                  <p:embed/>
                </p:oleObj>
              </mc:Choice>
              <mc:Fallback>
                <p:oleObj name="方程式" r:id="rId8" imgW="482391" imgH="203112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3367088"/>
                        <a:ext cx="8636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1" name="Object 39"/>
          <p:cNvGraphicFramePr>
            <a:graphicFrameLocks noChangeAspect="1"/>
          </p:cNvGraphicFramePr>
          <p:nvPr/>
        </p:nvGraphicFramePr>
        <p:xfrm>
          <a:off x="3062288" y="3305175"/>
          <a:ext cx="1655762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7" name="方程式" r:id="rId10" imgW="1054100" imgH="228600" progId="Equation.3">
                  <p:embed/>
                </p:oleObj>
              </mc:Choice>
              <mc:Fallback>
                <p:oleObj name="方程式" r:id="rId10" imgW="1054100" imgH="2286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288" y="3305175"/>
                        <a:ext cx="1655762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2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624604"/>
              </p:ext>
            </p:extLst>
          </p:nvPr>
        </p:nvGraphicFramePr>
        <p:xfrm>
          <a:off x="1127457" y="4470400"/>
          <a:ext cx="108234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8" name="Denklem" r:id="rId12" imgW="609480" imgH="203040" progId="Equation.3">
                  <p:embed/>
                </p:oleObj>
              </mc:Choice>
              <mc:Fallback>
                <p:oleObj name="Denklem" r:id="rId12" imgW="609480" imgH="2030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57" y="4470400"/>
                        <a:ext cx="108234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3" name="Object 41"/>
          <p:cNvGraphicFramePr>
            <a:graphicFrameLocks noChangeAspect="1"/>
          </p:cNvGraphicFramePr>
          <p:nvPr/>
        </p:nvGraphicFramePr>
        <p:xfrm>
          <a:off x="3206750" y="4192588"/>
          <a:ext cx="145097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9" name="方程式" r:id="rId14" imgW="901309" imgH="482391" progId="Equation.3">
                  <p:embed/>
                </p:oleObj>
              </mc:Choice>
              <mc:Fallback>
                <p:oleObj name="方程式" r:id="rId14" imgW="901309" imgH="482391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192588"/>
                        <a:ext cx="145097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4" name="Object 42"/>
          <p:cNvGraphicFramePr>
            <a:graphicFrameLocks noChangeAspect="1"/>
          </p:cNvGraphicFramePr>
          <p:nvPr/>
        </p:nvGraphicFramePr>
        <p:xfrm>
          <a:off x="685800" y="5383213"/>
          <a:ext cx="20161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0" name="方程式" r:id="rId16" imgW="914400" imgH="228600" progId="Equation.3">
                  <p:embed/>
                </p:oleObj>
              </mc:Choice>
              <mc:Fallback>
                <p:oleObj name="方程式" r:id="rId16" imgW="914400" imgH="2286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383213"/>
                        <a:ext cx="20161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45" name="Object 43"/>
          <p:cNvGraphicFramePr>
            <a:graphicFrameLocks noChangeAspect="1"/>
          </p:cNvGraphicFramePr>
          <p:nvPr/>
        </p:nvGraphicFramePr>
        <p:xfrm>
          <a:off x="3135313" y="5167313"/>
          <a:ext cx="15827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1" name="方程式" r:id="rId18" imgW="1040948" imgH="482391" progId="Equation.3">
                  <p:embed/>
                </p:oleObj>
              </mc:Choice>
              <mc:Fallback>
                <p:oleObj name="方程式" r:id="rId18" imgW="1040948" imgH="482391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5167313"/>
                        <a:ext cx="1582737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0E63A02-334A-4C7D-AF30-70660F036492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662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B7E564A-4518-445E-BF06-2FBB3E34F8CB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Function from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</a:rPr>
              <a:t>n</a:t>
            </a:r>
            <a:r>
              <a:rPr lang="en-US" altLang="zh-TW"/>
              <a:t> to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</a:rPr>
              <a:t>m</a:t>
            </a:r>
            <a:r>
              <a:rPr lang="en-US" altLang="zh-TW" baseline="30000">
                <a:latin typeface="Monotype Corsiva" panose="03010101010201010101" pitchFamily="66" charset="0"/>
              </a:rPr>
              <a:t> </a:t>
            </a:r>
          </a:p>
        </p:txBody>
      </p:sp>
      <p:sp>
        <p:nvSpPr>
          <p:cNvPr id="266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marL="381000" indent="-381000" eaLnBrk="1" hangingPunct="1">
              <a:lnSpc>
                <a:spcPct val="80000"/>
              </a:lnSpc>
            </a:pPr>
            <a:r>
              <a:rPr lang="en-US" altLang="zh-TW" sz="2200" dirty="0"/>
              <a:t>If the domain of a function </a:t>
            </a:r>
            <a:r>
              <a:rPr lang="en-US" altLang="zh-TW" sz="2200" i="1" dirty="0"/>
              <a:t>f </a:t>
            </a:r>
            <a:r>
              <a:rPr lang="en-US" altLang="zh-TW" sz="2200" dirty="0"/>
              <a:t>is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 and the codomain is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, then </a:t>
            </a:r>
            <a:r>
              <a:rPr lang="en-US" altLang="zh-TW" sz="2200" i="1" dirty="0"/>
              <a:t>f </a:t>
            </a:r>
            <a:r>
              <a:rPr lang="en-US" altLang="zh-TW" sz="2200" dirty="0"/>
              <a:t>is called a map or transformation from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 to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. We say that the function </a:t>
            </a:r>
            <a:r>
              <a:rPr lang="en-US" altLang="zh-TW" sz="2200" i="1" dirty="0"/>
              <a:t>f </a:t>
            </a:r>
            <a:r>
              <a:rPr lang="en-US" altLang="zh-TW" sz="2200" dirty="0"/>
              <a:t>maps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 into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tr-TR" altLang="zh-TW" sz="2200" dirty="0"/>
              <a:t>. </a:t>
            </a:r>
            <a:r>
              <a:rPr lang="tr-TR" altLang="zh-TW" sz="2200" dirty="0" err="1"/>
              <a:t>This</a:t>
            </a:r>
            <a:r>
              <a:rPr lang="tr-TR" altLang="zh-TW" sz="2200" dirty="0"/>
              <a:t> is</a:t>
            </a:r>
            <a:r>
              <a:rPr lang="en-US" altLang="zh-TW" sz="2200" dirty="0"/>
              <a:t> denoted by </a:t>
            </a:r>
            <a:r>
              <a:rPr lang="en-US" altLang="zh-TW" sz="2200" i="1" dirty="0"/>
              <a:t>f </a:t>
            </a:r>
            <a:r>
              <a:rPr lang="en-US" altLang="zh-TW" sz="2200" dirty="0"/>
              <a:t>: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 </a:t>
            </a:r>
            <a:r>
              <a:rPr lang="en-US" altLang="zh-TW" sz="2200" dirty="0">
                <a:sym typeface="Symbol" panose="05050102010706020507" pitchFamily="18" charset="2"/>
              </a:rPr>
              <a:t></a:t>
            </a:r>
            <a:r>
              <a:rPr lang="en-US" altLang="zh-TW" sz="2200" i="1" baseline="30000" dirty="0"/>
              <a:t>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.</a:t>
            </a:r>
            <a:endParaRPr lang="en-US" altLang="zh-TW" sz="2200" i="1" baseline="30000" dirty="0"/>
          </a:p>
          <a:p>
            <a:pPr marL="381000" indent="-381000" eaLnBrk="1" hangingPunct="1">
              <a:lnSpc>
                <a:spcPct val="80000"/>
              </a:lnSpc>
            </a:pPr>
            <a:endParaRPr lang="en-US" altLang="zh-TW" sz="2200" dirty="0"/>
          </a:p>
          <a:p>
            <a:pPr marL="381000" indent="-381000" eaLnBrk="1" hangingPunct="1">
              <a:lnSpc>
                <a:spcPct val="80000"/>
              </a:lnSpc>
            </a:pPr>
            <a:r>
              <a:rPr lang="en-US" altLang="zh-TW" sz="2200" dirty="0"/>
              <a:t>If </a:t>
            </a:r>
            <a:r>
              <a:rPr lang="en-US" altLang="zh-TW" sz="2200" i="1" dirty="0"/>
              <a:t>m = n</a:t>
            </a:r>
            <a:r>
              <a:rPr lang="en-US" altLang="zh-TW" sz="2200" dirty="0"/>
              <a:t> the transformation</a:t>
            </a:r>
            <a:r>
              <a:rPr lang="en-US" altLang="zh-TW" sz="2200" i="1" dirty="0"/>
              <a:t> f </a:t>
            </a:r>
            <a:r>
              <a:rPr lang="en-US" altLang="zh-TW" sz="2200" dirty="0"/>
              <a:t>: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 </a:t>
            </a:r>
            <a:r>
              <a:rPr lang="en-US" altLang="zh-TW" sz="2200" dirty="0">
                <a:sym typeface="Symbol" panose="05050102010706020507" pitchFamily="18" charset="2"/>
              </a:rPr>
              <a:t></a:t>
            </a:r>
            <a:r>
              <a:rPr lang="en-US" altLang="zh-TW" sz="2200" i="1" baseline="30000" dirty="0"/>
              <a:t>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 is called an </a:t>
            </a:r>
            <a:r>
              <a:rPr lang="en-US" altLang="zh-TW" sz="2200" dirty="0">
                <a:solidFill>
                  <a:srgbClr val="FF0000"/>
                </a:solidFill>
              </a:rPr>
              <a:t>operator </a:t>
            </a:r>
            <a:r>
              <a:rPr lang="en-US" altLang="zh-TW" sz="2200" dirty="0"/>
              <a:t>on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.</a:t>
            </a:r>
            <a:endParaRPr lang="en-US" altLang="zh-TW" sz="2200" i="1" baseline="30000" dirty="0"/>
          </a:p>
          <a:p>
            <a:pPr marL="381000" indent="-381000" eaLnBrk="1" hangingPunct="1">
              <a:lnSpc>
                <a:spcPct val="80000"/>
              </a:lnSpc>
            </a:pPr>
            <a:endParaRPr lang="en-US" altLang="zh-TW" sz="2200" dirty="0"/>
          </a:p>
          <a:p>
            <a:pPr marL="381000" indent="-381000" eaLnBrk="1" hangingPunct="1">
              <a:lnSpc>
                <a:spcPct val="80000"/>
              </a:lnSpc>
            </a:pPr>
            <a:r>
              <a:rPr lang="en-US" altLang="zh-TW" sz="2200" dirty="0"/>
              <a:t>Suppose </a:t>
            </a:r>
            <a:r>
              <a:rPr lang="en-US" altLang="zh-TW" sz="2200" i="1" dirty="0"/>
              <a:t>f</a:t>
            </a:r>
            <a:r>
              <a:rPr lang="en-US" altLang="zh-TW" sz="2200" baseline="-25000" dirty="0"/>
              <a:t>1</a:t>
            </a:r>
            <a:r>
              <a:rPr lang="en-US" altLang="zh-TW" sz="2200" dirty="0"/>
              <a:t>, </a:t>
            </a:r>
            <a:r>
              <a:rPr lang="en-US" altLang="zh-TW" sz="2200" i="1" dirty="0"/>
              <a:t>f</a:t>
            </a:r>
            <a:r>
              <a:rPr lang="en-US" altLang="zh-TW" sz="2200" baseline="-25000" dirty="0"/>
              <a:t>2</a:t>
            </a:r>
            <a:r>
              <a:rPr lang="en-US" altLang="zh-TW" sz="2200" dirty="0"/>
              <a:t>, …</a:t>
            </a:r>
            <a:r>
              <a:rPr lang="en-US" altLang="zh-TW" sz="2200" i="1" dirty="0"/>
              <a:t>, </a:t>
            </a:r>
            <a:r>
              <a:rPr lang="en-US" altLang="zh-TW" sz="2200" i="1" dirty="0" err="1"/>
              <a:t>f</a:t>
            </a:r>
            <a:r>
              <a:rPr lang="en-US" altLang="zh-TW" sz="2200" i="1" baseline="-25000" dirty="0" err="1"/>
              <a:t>m</a:t>
            </a:r>
            <a:r>
              <a:rPr lang="en-US" altLang="zh-TW" sz="2200" dirty="0"/>
              <a:t> are real-valued functions of </a:t>
            </a:r>
            <a:r>
              <a:rPr lang="en-US" altLang="zh-TW" sz="2200" i="1" dirty="0"/>
              <a:t>n</a:t>
            </a:r>
            <a:r>
              <a:rPr lang="en-US" altLang="zh-TW" sz="2200" dirty="0"/>
              <a:t> real variables, say</a:t>
            </a:r>
          </a:p>
          <a:p>
            <a:pPr marL="381000" indent="-381000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i="1" dirty="0"/>
              <a:t>w</a:t>
            </a:r>
            <a:r>
              <a:rPr lang="en-US" altLang="zh-TW" sz="2200" baseline="-25000" dirty="0"/>
              <a:t>1 </a:t>
            </a:r>
            <a:r>
              <a:rPr lang="en-US" altLang="zh-TW" sz="2200" i="1" dirty="0"/>
              <a:t>= f</a:t>
            </a:r>
            <a:r>
              <a:rPr lang="en-US" altLang="zh-TW" sz="2200" baseline="-25000" dirty="0"/>
              <a:t>1</a:t>
            </a:r>
            <a:r>
              <a:rPr lang="en-US" altLang="zh-TW" sz="2200" dirty="0"/>
              <a:t>(</a:t>
            </a:r>
            <a:r>
              <a:rPr lang="en-US" altLang="zh-TW" sz="2200" i="1" dirty="0"/>
              <a:t>x</a:t>
            </a:r>
            <a:r>
              <a:rPr lang="en-US" altLang="zh-TW" sz="2200" baseline="-25000" dirty="0"/>
              <a:t>1</a:t>
            </a:r>
            <a:r>
              <a:rPr lang="en-US" altLang="zh-TW" sz="2200" i="1" dirty="0"/>
              <a:t>,x</a:t>
            </a:r>
            <a:r>
              <a:rPr lang="en-US" altLang="zh-TW" sz="2200" baseline="-25000" dirty="0"/>
              <a:t>2</a:t>
            </a:r>
            <a:r>
              <a:rPr lang="en-US" altLang="zh-TW" sz="2200" i="1" dirty="0"/>
              <a:t>,…,</a:t>
            </a:r>
            <a:r>
              <a:rPr lang="en-US" altLang="zh-TW" sz="2200" i="1" dirty="0" err="1"/>
              <a:t>x</a:t>
            </a:r>
            <a:r>
              <a:rPr lang="en-US" altLang="zh-TW" sz="2200" i="1" baseline="-25000" dirty="0" err="1"/>
              <a:t>n</a:t>
            </a:r>
            <a:r>
              <a:rPr lang="en-US" altLang="zh-TW" sz="2200" dirty="0"/>
              <a:t>)</a:t>
            </a:r>
          </a:p>
          <a:p>
            <a:pPr marL="381000" indent="-381000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i="1" dirty="0"/>
              <a:t>w</a:t>
            </a:r>
            <a:r>
              <a:rPr lang="en-US" altLang="zh-TW" sz="2200" baseline="-25000" dirty="0"/>
              <a:t>2 </a:t>
            </a:r>
            <a:r>
              <a:rPr lang="en-US" altLang="zh-TW" sz="2200" i="1" dirty="0"/>
              <a:t>= f</a:t>
            </a:r>
            <a:r>
              <a:rPr lang="en-US" altLang="zh-TW" sz="2200" baseline="-25000" dirty="0"/>
              <a:t>2</a:t>
            </a:r>
            <a:r>
              <a:rPr lang="en-US" altLang="zh-TW" sz="2200" dirty="0"/>
              <a:t>(</a:t>
            </a:r>
            <a:r>
              <a:rPr lang="en-US" altLang="zh-TW" sz="2200" i="1" dirty="0"/>
              <a:t>x</a:t>
            </a:r>
            <a:r>
              <a:rPr lang="en-US" altLang="zh-TW" sz="2200" baseline="-25000" dirty="0"/>
              <a:t>1</a:t>
            </a:r>
            <a:r>
              <a:rPr lang="en-US" altLang="zh-TW" sz="2200" i="1" dirty="0"/>
              <a:t>,x</a:t>
            </a:r>
            <a:r>
              <a:rPr lang="en-US" altLang="zh-TW" sz="2200" baseline="-25000" dirty="0"/>
              <a:t>2</a:t>
            </a:r>
            <a:r>
              <a:rPr lang="en-US" altLang="zh-TW" sz="2200" i="1" dirty="0"/>
              <a:t>,…,</a:t>
            </a:r>
            <a:r>
              <a:rPr lang="en-US" altLang="zh-TW" sz="2200" i="1" dirty="0" err="1"/>
              <a:t>x</a:t>
            </a:r>
            <a:r>
              <a:rPr lang="en-US" altLang="zh-TW" sz="2200" i="1" baseline="-25000" dirty="0" err="1"/>
              <a:t>n</a:t>
            </a:r>
            <a:r>
              <a:rPr lang="en-US" altLang="zh-TW" sz="2200" dirty="0"/>
              <a:t>)</a:t>
            </a:r>
          </a:p>
          <a:p>
            <a:pPr marL="381000" indent="-381000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dirty="0"/>
              <a:t>…</a:t>
            </a:r>
          </a:p>
          <a:p>
            <a:pPr marL="381000" indent="-381000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i="1" dirty="0" err="1"/>
              <a:t>w</a:t>
            </a:r>
            <a:r>
              <a:rPr lang="en-US" altLang="zh-TW" sz="2200" i="1" baseline="-25000" dirty="0" err="1"/>
              <a:t>m</a:t>
            </a:r>
            <a:r>
              <a:rPr lang="en-US" altLang="zh-TW" sz="2200" i="1" baseline="-25000" dirty="0"/>
              <a:t> </a:t>
            </a:r>
            <a:r>
              <a:rPr lang="en-US" altLang="zh-TW" sz="2200" i="1" dirty="0"/>
              <a:t>= </a:t>
            </a:r>
            <a:r>
              <a:rPr lang="en-US" altLang="zh-TW" sz="2200" i="1" dirty="0" err="1"/>
              <a:t>f</a:t>
            </a:r>
            <a:r>
              <a:rPr lang="en-US" altLang="zh-TW" sz="2200" i="1" baseline="-25000" dirty="0" err="1"/>
              <a:t>m</a:t>
            </a:r>
            <a:r>
              <a:rPr lang="en-US" altLang="zh-TW" sz="2200" dirty="0"/>
              <a:t>(</a:t>
            </a:r>
            <a:r>
              <a:rPr lang="en-US" altLang="zh-TW" sz="2200" i="1" dirty="0"/>
              <a:t>x</a:t>
            </a:r>
            <a:r>
              <a:rPr lang="en-US" altLang="zh-TW" sz="2200" baseline="-25000" dirty="0"/>
              <a:t>1</a:t>
            </a:r>
            <a:r>
              <a:rPr lang="en-US" altLang="zh-TW" sz="2200" i="1" dirty="0"/>
              <a:t>,x</a:t>
            </a:r>
            <a:r>
              <a:rPr lang="en-US" altLang="zh-TW" sz="2200" baseline="-25000" dirty="0"/>
              <a:t>2</a:t>
            </a:r>
            <a:r>
              <a:rPr lang="en-US" altLang="zh-TW" sz="2200" i="1" dirty="0"/>
              <a:t>,…,</a:t>
            </a:r>
            <a:r>
              <a:rPr lang="en-US" altLang="zh-TW" sz="2200" i="1" dirty="0" err="1"/>
              <a:t>x</a:t>
            </a:r>
            <a:r>
              <a:rPr lang="en-US" altLang="zh-TW" sz="2200" i="1" baseline="-25000" dirty="0" err="1"/>
              <a:t>n</a:t>
            </a:r>
            <a:r>
              <a:rPr lang="en-US" altLang="zh-TW" sz="2200" dirty="0"/>
              <a:t>)</a:t>
            </a:r>
          </a:p>
          <a:p>
            <a:pPr marL="381000" indent="-38100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dirty="0"/>
              <a:t>	These </a:t>
            </a:r>
            <a:r>
              <a:rPr lang="en-US" altLang="zh-TW" sz="2200" i="1" dirty="0"/>
              <a:t>m</a:t>
            </a:r>
            <a:r>
              <a:rPr lang="en-US" altLang="zh-TW" sz="2200" dirty="0"/>
              <a:t> equations define a transformation from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 to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. If we denote this transformation by</a:t>
            </a:r>
            <a:r>
              <a:rPr lang="en-US" altLang="zh-TW" sz="2200" i="1" dirty="0"/>
              <a:t> T</a:t>
            </a:r>
            <a:r>
              <a:rPr lang="en-US" altLang="zh-TW" sz="2200" dirty="0"/>
              <a:t>: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 </a:t>
            </a:r>
            <a:r>
              <a:rPr lang="en-US" altLang="zh-TW" sz="2200" dirty="0">
                <a:sym typeface="Symbol" panose="05050102010706020507" pitchFamily="18" charset="2"/>
              </a:rPr>
              <a:t></a:t>
            </a:r>
            <a:r>
              <a:rPr lang="en-US" altLang="zh-TW" sz="2200" i="1" baseline="30000" dirty="0"/>
              <a:t>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 then</a:t>
            </a:r>
          </a:p>
          <a:p>
            <a:pPr marL="381000" indent="-381000"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TW" sz="2200" i="1" dirty="0"/>
              <a:t>T</a:t>
            </a:r>
            <a:r>
              <a:rPr lang="en-US" altLang="zh-TW" sz="2200" dirty="0"/>
              <a:t> (</a:t>
            </a:r>
            <a:r>
              <a:rPr lang="en-US" altLang="zh-TW" sz="2200" i="1" dirty="0"/>
              <a:t>x</a:t>
            </a:r>
            <a:r>
              <a:rPr lang="en-US" altLang="zh-TW" sz="2200" baseline="-25000" dirty="0"/>
              <a:t>1</a:t>
            </a:r>
            <a:r>
              <a:rPr lang="en-US" altLang="zh-TW" sz="2200" i="1" dirty="0"/>
              <a:t>,x</a:t>
            </a:r>
            <a:r>
              <a:rPr lang="en-US" altLang="zh-TW" sz="2200" baseline="-25000" dirty="0"/>
              <a:t>2</a:t>
            </a:r>
            <a:r>
              <a:rPr lang="en-US" altLang="zh-TW" sz="2200" i="1" dirty="0"/>
              <a:t>,…,</a:t>
            </a:r>
            <a:r>
              <a:rPr lang="en-US" altLang="zh-TW" sz="2200" i="1" dirty="0" err="1"/>
              <a:t>x</a:t>
            </a:r>
            <a:r>
              <a:rPr lang="en-US" altLang="zh-TW" sz="2200" i="1" baseline="-25000" dirty="0" err="1"/>
              <a:t>n</a:t>
            </a:r>
            <a:r>
              <a:rPr lang="en-US" altLang="zh-TW" sz="2200" dirty="0"/>
              <a:t>) = (</a:t>
            </a:r>
            <a:r>
              <a:rPr lang="en-US" altLang="zh-TW" sz="2200" i="1" dirty="0"/>
              <a:t>w</a:t>
            </a:r>
            <a:r>
              <a:rPr lang="en-US" altLang="zh-TW" sz="2200" baseline="-25000" dirty="0"/>
              <a:t>1</a:t>
            </a:r>
            <a:r>
              <a:rPr lang="en-US" altLang="zh-TW" sz="2200" i="1" dirty="0"/>
              <a:t>,w</a:t>
            </a:r>
            <a:r>
              <a:rPr lang="en-US" altLang="zh-TW" sz="2200" baseline="-25000" dirty="0"/>
              <a:t>2</a:t>
            </a:r>
            <a:r>
              <a:rPr lang="en-US" altLang="zh-TW" sz="2200" i="1" dirty="0"/>
              <a:t>,…,</a:t>
            </a:r>
            <a:r>
              <a:rPr lang="en-US" altLang="zh-TW" sz="2200" i="1" dirty="0" err="1"/>
              <a:t>w</a:t>
            </a:r>
            <a:r>
              <a:rPr lang="en-US" altLang="zh-TW" sz="2200" i="1" baseline="-25000" dirty="0" err="1"/>
              <a:t>m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Example 1</a:t>
            </a:r>
            <a:endParaRPr lang="zh-TW" altLang="en-US"/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/>
              <a:t>The equations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				w</a:t>
            </a:r>
            <a:r>
              <a:rPr lang="en-US" altLang="zh-TW" sz="2800" baseline="-25000"/>
              <a:t>1</a:t>
            </a:r>
            <a:r>
              <a:rPr lang="en-US" altLang="zh-TW" sz="2800"/>
              <a:t> = 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/>
              <a:t> + 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endParaRPr lang="en-US" altLang="zh-TW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				w</a:t>
            </a:r>
            <a:r>
              <a:rPr lang="en-US" altLang="zh-TW" sz="2800" baseline="-25000"/>
              <a:t>2</a:t>
            </a:r>
            <a:r>
              <a:rPr lang="en-US" altLang="zh-TW" sz="2800"/>
              <a:t> = 3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endParaRPr lang="en-US" altLang="zh-TW" sz="280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				w</a:t>
            </a:r>
            <a:r>
              <a:rPr lang="en-US" altLang="zh-TW" sz="2800" baseline="-25000"/>
              <a:t>3</a:t>
            </a:r>
            <a:r>
              <a:rPr lang="en-US" altLang="zh-TW" sz="2800"/>
              <a:t> = 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 baseline="30000"/>
              <a:t>2</a:t>
            </a:r>
            <a:r>
              <a:rPr lang="en-US" altLang="zh-TW" sz="2800"/>
              <a:t> – 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r>
              <a:rPr lang="en-US" altLang="zh-TW" sz="2800" baseline="30000"/>
              <a:t>2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	define a transformation </a:t>
            </a:r>
            <a:r>
              <a:rPr lang="en-US" altLang="zh-TW" sz="2800" i="1"/>
              <a:t>T</a:t>
            </a:r>
            <a:r>
              <a:rPr lang="en-US" altLang="zh-TW" sz="2800"/>
              <a:t>: </a:t>
            </a:r>
            <a:r>
              <a:rPr lang="en-US" altLang="zh-TW" sz="2800" i="1"/>
              <a:t>R</a:t>
            </a:r>
            <a:r>
              <a:rPr lang="en-US" altLang="zh-TW" sz="2800" baseline="30000"/>
              <a:t>2</a:t>
            </a:r>
            <a:r>
              <a:rPr lang="en-US" altLang="zh-TW" sz="2800" i="1" baseline="30000"/>
              <a:t> </a:t>
            </a:r>
            <a:r>
              <a:rPr lang="en-US" altLang="zh-TW" sz="2800">
                <a:sym typeface="Symbol" panose="05050102010706020507" pitchFamily="18" charset="2"/>
              </a:rPr>
              <a:t></a:t>
            </a:r>
            <a:r>
              <a:rPr lang="en-US" altLang="zh-TW" sz="2800" i="1" baseline="30000"/>
              <a:t> </a:t>
            </a:r>
            <a:r>
              <a:rPr lang="en-US" altLang="zh-TW" sz="2800" i="1"/>
              <a:t>R</a:t>
            </a:r>
            <a:r>
              <a:rPr lang="en-US" altLang="zh-TW" sz="2800" baseline="30000"/>
              <a:t>3</a:t>
            </a:r>
            <a:r>
              <a:rPr lang="en-US" altLang="zh-TW" sz="2800"/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 i="1"/>
              <a:t>	T</a:t>
            </a:r>
            <a:r>
              <a:rPr lang="en-US" altLang="zh-TW" sz="2800"/>
              <a:t>(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/>
              <a:t>, 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r>
              <a:rPr lang="en-US" altLang="zh-TW" sz="2800"/>
              <a:t>) = (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/>
              <a:t> + 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r>
              <a:rPr lang="en-US" altLang="zh-TW" sz="2800"/>
              <a:t>, 3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r>
              <a:rPr lang="en-US" altLang="zh-TW" sz="2800"/>
              <a:t>, </a:t>
            </a:r>
            <a:r>
              <a:rPr lang="en-US" altLang="zh-TW" sz="2800" i="1"/>
              <a:t>x</a:t>
            </a:r>
            <a:r>
              <a:rPr lang="en-US" altLang="zh-TW" sz="2800" baseline="-25000"/>
              <a:t>1</a:t>
            </a:r>
            <a:r>
              <a:rPr lang="en-US" altLang="zh-TW" sz="2800" baseline="30000"/>
              <a:t>2</a:t>
            </a:r>
            <a:r>
              <a:rPr lang="en-US" altLang="zh-TW" sz="2800"/>
              <a:t> – </a:t>
            </a:r>
            <a:r>
              <a:rPr lang="en-US" altLang="zh-TW" sz="2800" i="1"/>
              <a:t>x</a:t>
            </a:r>
            <a:r>
              <a:rPr lang="en-US" altLang="zh-TW" sz="2800" baseline="-25000"/>
              <a:t>2</a:t>
            </a:r>
            <a:r>
              <a:rPr lang="en-US" altLang="zh-TW" sz="2800" baseline="30000"/>
              <a:t>2</a:t>
            </a:r>
            <a:r>
              <a:rPr lang="en-US" altLang="zh-TW" sz="2800"/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800"/>
              <a:t>	Thus, for example,  </a:t>
            </a:r>
            <a:r>
              <a:rPr lang="en-US" altLang="zh-TW" sz="2800" i="1"/>
              <a:t>T</a:t>
            </a:r>
            <a:r>
              <a:rPr lang="en-US" altLang="zh-TW" sz="2800"/>
              <a:t>(1,-2) = (-1,-6,-3).</a:t>
            </a:r>
          </a:p>
          <a:p>
            <a:pPr eaLnBrk="1" hangingPunct="1"/>
            <a:endParaRPr lang="zh-TW" altLang="en-US"/>
          </a:p>
        </p:txBody>
      </p:sp>
      <p:sp>
        <p:nvSpPr>
          <p:cNvPr id="2765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B1C46E9-337C-48A0-B925-84665AAB41A3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765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67DDE77-3FC6-4E69-9A1F-EF0CB43FD7D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B980FB4-A8EE-4297-93BC-1F1EE3A95469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867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8AC9EA5-33A7-4CBF-9CBA-B29E80C8373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49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Linear Transformations </a:t>
            </a:r>
            <a:br>
              <a:rPr lang="en-US" altLang="zh-TW"/>
            </a:br>
            <a:r>
              <a:rPr lang="en-US" altLang="zh-TW"/>
              <a:t>      from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</a:rPr>
              <a:t>n</a:t>
            </a:r>
            <a:r>
              <a:rPr lang="en-US" altLang="zh-TW"/>
              <a:t> to </a:t>
            </a:r>
            <a:r>
              <a:rPr lang="en-US" altLang="zh-TW" i="1">
                <a:latin typeface="Times New Roman" panose="02020603050405020304" pitchFamily="18" charset="0"/>
              </a:rPr>
              <a:t>R</a:t>
            </a:r>
            <a:r>
              <a:rPr lang="en-US" altLang="zh-TW" i="1" baseline="30000">
                <a:latin typeface="Times New Roman" panose="02020603050405020304" pitchFamily="18" charset="0"/>
              </a:rPr>
              <a:t>m</a:t>
            </a:r>
            <a:endParaRPr lang="zh-TW" altLang="en-US" i="1" baseline="30000">
              <a:latin typeface="Times New Roman" panose="02020603050405020304" pitchFamily="18" charset="0"/>
            </a:endParaRP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A </a:t>
            </a:r>
            <a:r>
              <a:rPr lang="en-US" altLang="zh-TW" sz="2200" dirty="0">
                <a:solidFill>
                  <a:srgbClr val="FF0000"/>
                </a:solidFill>
              </a:rPr>
              <a:t>linear transformation </a:t>
            </a:r>
            <a:r>
              <a:rPr lang="en-US" altLang="zh-TW" sz="2200" dirty="0"/>
              <a:t>(or a </a:t>
            </a:r>
            <a:r>
              <a:rPr lang="en-US" altLang="zh-TW" sz="2200" dirty="0">
                <a:solidFill>
                  <a:srgbClr val="FF0000"/>
                </a:solidFill>
              </a:rPr>
              <a:t>linear operator </a:t>
            </a:r>
            <a:r>
              <a:rPr lang="en-US" altLang="zh-TW" sz="2200" dirty="0"/>
              <a:t>if </a:t>
            </a:r>
            <a:r>
              <a:rPr lang="en-US" altLang="zh-TW" sz="2200" i="1" dirty="0"/>
              <a:t>m = n</a:t>
            </a:r>
            <a:r>
              <a:rPr lang="en-US" altLang="zh-TW" sz="2200" dirty="0"/>
              <a:t>) </a:t>
            </a:r>
            <a:r>
              <a:rPr lang="en-US" altLang="zh-TW" sz="2200" i="1" dirty="0"/>
              <a:t>T</a:t>
            </a:r>
            <a:r>
              <a:rPr lang="en-US" altLang="zh-TW" sz="2200" dirty="0"/>
              <a:t>: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 </a:t>
            </a:r>
            <a:r>
              <a:rPr lang="en-US" altLang="zh-TW" sz="2200" dirty="0">
                <a:sym typeface="Symbol" panose="05050102010706020507" pitchFamily="18" charset="2"/>
              </a:rPr>
              <a:t></a:t>
            </a:r>
            <a:r>
              <a:rPr lang="en-US" altLang="zh-TW" sz="2200" i="1" baseline="30000" dirty="0"/>
              <a:t>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 is defined by equations of the form</a:t>
            </a:r>
            <a:br>
              <a:rPr lang="en-US" altLang="zh-TW" sz="2200" dirty="0"/>
            </a:b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>                                                or </a:t>
            </a:r>
            <a:br>
              <a:rPr lang="en-US" altLang="zh-TW" sz="2200" dirty="0"/>
            </a:b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/>
              <a:t/>
            </a:r>
            <a:br>
              <a:rPr lang="en-US" altLang="zh-TW" sz="2200" dirty="0"/>
            </a:br>
            <a:r>
              <a:rPr lang="en-US" altLang="zh-TW" sz="2200" dirty="0" err="1"/>
              <a:t>or</a:t>
            </a:r>
            <a:r>
              <a:rPr lang="en-US" altLang="zh-TW" sz="2200" dirty="0"/>
              <a:t> </a:t>
            </a:r>
            <a:r>
              <a:rPr lang="tr-TR" altLang="zh-TW" sz="2200" dirty="0"/>
              <a:t>				</a:t>
            </a:r>
            <a:r>
              <a:rPr lang="en-US" altLang="zh-TW" sz="2200" b="1" dirty="0">
                <a:solidFill>
                  <a:srgbClr val="FF0000"/>
                </a:solidFill>
              </a:rPr>
              <a:t>w</a:t>
            </a:r>
            <a:r>
              <a:rPr lang="en-US" altLang="zh-TW" sz="2200" dirty="0">
                <a:solidFill>
                  <a:srgbClr val="FF0000"/>
                </a:solidFill>
              </a:rPr>
              <a:t> = </a:t>
            </a:r>
            <a:r>
              <a:rPr lang="en-US" altLang="zh-TW" sz="2200" i="1" dirty="0">
                <a:solidFill>
                  <a:srgbClr val="FF0000"/>
                </a:solidFill>
              </a:rPr>
              <a:t>A</a:t>
            </a:r>
            <a:r>
              <a:rPr lang="en-US" altLang="zh-TW" sz="2200" b="1" dirty="0">
                <a:solidFill>
                  <a:srgbClr val="FF0000"/>
                </a:solidFill>
              </a:rPr>
              <a:t>x</a:t>
            </a:r>
            <a:endParaRPr lang="tr-TR" altLang="zh-TW" sz="22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tr-TR" altLang="zh-TW" sz="22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The matrix </a:t>
            </a:r>
            <a:r>
              <a:rPr lang="en-US" altLang="zh-TW" sz="2200" i="1" dirty="0"/>
              <a:t>A </a:t>
            </a:r>
            <a:r>
              <a:rPr lang="en-US" altLang="zh-TW" sz="2200" dirty="0"/>
              <a:t>= [</a:t>
            </a:r>
            <a:r>
              <a:rPr lang="en-US" altLang="zh-TW" sz="2200" i="1" dirty="0" err="1"/>
              <a:t>a</a:t>
            </a:r>
            <a:r>
              <a:rPr lang="en-US" altLang="zh-TW" sz="2200" i="1" baseline="-25000" dirty="0" err="1"/>
              <a:t>ij</a:t>
            </a:r>
            <a:r>
              <a:rPr lang="en-US" altLang="zh-TW" sz="2200" dirty="0"/>
              <a:t>] is called the </a:t>
            </a:r>
            <a:r>
              <a:rPr lang="en-US" altLang="zh-TW" sz="2200" dirty="0">
                <a:solidFill>
                  <a:srgbClr val="FF0000"/>
                </a:solidFill>
              </a:rPr>
              <a:t>standard matrix </a:t>
            </a:r>
            <a:r>
              <a:rPr lang="en-US" altLang="zh-TW" sz="2200" dirty="0"/>
              <a:t>for the linear transformation</a:t>
            </a:r>
            <a:r>
              <a:rPr lang="en-US" altLang="zh-TW" sz="2200" i="1" dirty="0"/>
              <a:t> T</a:t>
            </a:r>
            <a:r>
              <a:rPr lang="en-US" altLang="zh-TW" sz="2200" dirty="0"/>
              <a:t>, and </a:t>
            </a:r>
            <a:r>
              <a:rPr lang="en-US" altLang="zh-TW" sz="2200" i="1" dirty="0"/>
              <a:t>T</a:t>
            </a:r>
            <a:r>
              <a:rPr lang="en-US" altLang="zh-TW" sz="2200" dirty="0"/>
              <a:t> is called </a:t>
            </a:r>
            <a:r>
              <a:rPr lang="en-US" altLang="zh-TW" sz="2200" dirty="0">
                <a:solidFill>
                  <a:srgbClr val="FF0000"/>
                </a:solidFill>
              </a:rPr>
              <a:t>multiplication by </a:t>
            </a:r>
            <a:r>
              <a:rPr lang="en-US" altLang="zh-TW" sz="2200" i="1" dirty="0">
                <a:solidFill>
                  <a:srgbClr val="FF0000"/>
                </a:solidFill>
              </a:rPr>
              <a:t>A</a:t>
            </a:r>
            <a:r>
              <a:rPr lang="en-US" altLang="zh-TW" sz="2200" i="1" dirty="0"/>
              <a:t>.</a:t>
            </a:r>
            <a:endParaRPr lang="tr-TR" altLang="zh-TW" sz="2200" i="1" dirty="0"/>
          </a:p>
          <a:p>
            <a:pPr eaLnBrk="1" hangingPunct="1">
              <a:lnSpc>
                <a:spcPct val="90000"/>
              </a:lnSpc>
            </a:pPr>
            <a:r>
              <a:rPr lang="tr-TR" altLang="zh-TW" sz="2200" dirty="0" err="1"/>
              <a:t>Linearity</a:t>
            </a:r>
            <a:r>
              <a:rPr lang="tr-TR" altLang="zh-TW" sz="2200" dirty="0"/>
              <a:t> of </a:t>
            </a:r>
            <a:r>
              <a:rPr lang="tr-TR" altLang="zh-TW" sz="2200" dirty="0" err="1"/>
              <a:t>the</a:t>
            </a:r>
            <a:r>
              <a:rPr lang="tr-TR" altLang="zh-TW" sz="2200" dirty="0"/>
              <a:t> </a:t>
            </a:r>
            <a:r>
              <a:rPr lang="tr-TR" altLang="zh-TW" sz="2200" dirty="0" err="1"/>
              <a:t>transformation</a:t>
            </a:r>
            <a:r>
              <a:rPr lang="tr-TR" altLang="zh-TW" sz="2200" dirty="0"/>
              <a:t> </a:t>
            </a:r>
            <a:r>
              <a:rPr lang="tr-TR" altLang="zh-TW" sz="2200" dirty="0" err="1"/>
              <a:t>manifests</a:t>
            </a:r>
            <a:r>
              <a:rPr lang="tr-TR" altLang="zh-TW" sz="2200" dirty="0"/>
              <a:t> </a:t>
            </a:r>
            <a:r>
              <a:rPr lang="tr-TR" altLang="zh-TW" sz="2200" dirty="0" err="1"/>
              <a:t>itself</a:t>
            </a:r>
            <a:r>
              <a:rPr lang="tr-TR" altLang="zh-TW" sz="2200" dirty="0"/>
              <a:t> </a:t>
            </a:r>
            <a:r>
              <a:rPr lang="tr-TR" altLang="zh-TW" sz="2200" dirty="0" err="1"/>
              <a:t>by</a:t>
            </a:r>
            <a:r>
              <a:rPr lang="tr-TR" altLang="zh-TW" sz="2200" dirty="0"/>
              <a:t> </a:t>
            </a:r>
            <a:r>
              <a:rPr lang="tr-TR" altLang="zh-TW" sz="2200" dirty="0" err="1"/>
              <a:t>existence</a:t>
            </a:r>
            <a:r>
              <a:rPr lang="tr-TR" altLang="zh-TW" sz="2200" dirty="0"/>
              <a:t> of </a:t>
            </a:r>
            <a:r>
              <a:rPr lang="tr-TR" altLang="zh-TW" sz="2200" dirty="0" err="1"/>
              <a:t>the</a:t>
            </a:r>
            <a:r>
              <a:rPr lang="tr-TR" altLang="zh-TW" sz="2200" dirty="0"/>
              <a:t> </a:t>
            </a:r>
            <a:r>
              <a:rPr lang="tr-TR" altLang="zh-TW" sz="2200" dirty="0" err="1"/>
              <a:t>standard</a:t>
            </a:r>
            <a:r>
              <a:rPr lang="tr-TR" altLang="zh-TW" sz="2200" dirty="0"/>
              <a:t> </a:t>
            </a:r>
            <a:r>
              <a:rPr lang="tr-TR" altLang="zh-TW" sz="2200" dirty="0" err="1"/>
              <a:t>matrix</a:t>
            </a:r>
            <a:r>
              <a:rPr lang="tr-TR" altLang="zh-TW" sz="2200" dirty="0"/>
              <a:t>!</a:t>
            </a:r>
            <a:endParaRPr lang="zh-TW" altLang="en-US" sz="2200" dirty="0"/>
          </a:p>
        </p:txBody>
      </p:sp>
      <p:graphicFrame>
        <p:nvGraphicFramePr>
          <p:cNvPr id="2867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40377"/>
              </p:ext>
            </p:extLst>
          </p:nvPr>
        </p:nvGraphicFramePr>
        <p:xfrm>
          <a:off x="1042193" y="2209800"/>
          <a:ext cx="3097213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3" name="方程式" r:id="rId4" imgW="1854200" imgH="914400" progId="Equation.3">
                  <p:embed/>
                </p:oleObj>
              </mc:Choice>
              <mc:Fallback>
                <p:oleObj name="方程式" r:id="rId4" imgW="18542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193" y="2209800"/>
                        <a:ext cx="3097213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191728"/>
              </p:ext>
            </p:extLst>
          </p:nvPr>
        </p:nvGraphicFramePr>
        <p:xfrm>
          <a:off x="4948238" y="2209800"/>
          <a:ext cx="3509962" cy="162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64" name="Equation" r:id="rId6" imgW="2032000" imgH="939800" progId="Equation.3">
                  <p:embed/>
                </p:oleObj>
              </mc:Choice>
              <mc:Fallback>
                <p:oleObj name="Equation" r:id="rId6" imgW="20320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8" y="2209800"/>
                        <a:ext cx="3509962" cy="162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Vector</a:t>
            </a:r>
            <a:r>
              <a:rPr lang="tr-TR" dirty="0"/>
              <a:t> </a:t>
            </a:r>
            <a:r>
              <a:rPr lang="tr-TR" dirty="0" err="1"/>
              <a:t>addition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subtraction</a:t>
            </a:r>
            <a:r>
              <a:rPr lang="tr-TR" dirty="0"/>
              <a:t> in 2-space </a:t>
            </a:r>
            <a:r>
              <a:rPr lang="tr-TR" dirty="0" err="1"/>
              <a:t>or</a:t>
            </a:r>
            <a:r>
              <a:rPr lang="tr-TR" dirty="0"/>
              <a:t> 3-space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err="1"/>
                  <a:t>Addition</a:t>
                </a:r>
                <a:r>
                  <a:rPr lang="tr-TR" dirty="0"/>
                  <a:t>: </a:t>
                </a:r>
                <a:r>
                  <a:rPr lang="tr-TR" dirty="0" err="1"/>
                  <a:t>Parallelogram</a:t>
                </a:r>
                <a:r>
                  <a:rPr lang="tr-TR" dirty="0"/>
                  <a:t> (</a:t>
                </a:r>
                <a:r>
                  <a:rPr lang="tr-TR" dirty="0" err="1"/>
                  <a:t>or</a:t>
                </a:r>
                <a:r>
                  <a:rPr lang="tr-TR" dirty="0"/>
                  <a:t> </a:t>
                </a:r>
                <a:r>
                  <a:rPr lang="tr-TR" dirty="0" err="1"/>
                  <a:t>triangle</a:t>
                </a:r>
                <a:r>
                  <a:rPr lang="tr-TR" dirty="0"/>
                  <a:t>) </a:t>
                </a:r>
                <a:r>
                  <a:rPr lang="tr-TR" dirty="0" err="1"/>
                  <a:t>rule</a:t>
                </a:r>
                <a:r>
                  <a:rPr lang="tr-TR" dirty="0"/>
                  <a:t> </a:t>
                </a:r>
                <a:r>
                  <a:rPr lang="tr-TR" dirty="0" err="1"/>
                  <a:t>for</a:t>
                </a:r>
                <a:r>
                  <a:rPr lang="tr-TR" dirty="0"/>
                  <a:t> </a:t>
                </a:r>
                <a:r>
                  <a:rPr lang="tr-TR" dirty="0" err="1"/>
                  <a:t>addition</a:t>
                </a:r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endParaRPr lang="tr-TR" dirty="0"/>
              </a:p>
              <a:p>
                <a:pPr lvl="1"/>
                <a:r>
                  <a:rPr lang="tr-TR" dirty="0" err="1"/>
                  <a:t>Translation</a:t>
                </a:r>
                <a:r>
                  <a:rPr lang="tr-TR" dirty="0"/>
                  <a:t> of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tr-TR" dirty="0"/>
                  <a:t> by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tr-TR" dirty="0"/>
              </a:p>
              <a:p>
                <a:r>
                  <a:rPr lang="tr-TR" dirty="0" err="1"/>
                  <a:t>Subtraction</a:t>
                </a:r>
                <a:r>
                  <a:rPr lang="tr-TR" dirty="0"/>
                  <a:t>:</a:t>
                </a:r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5</a:t>
            </a:fld>
            <a:endParaRPr lang="en-US" altLang="zh-TW"/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1905000" y="2590800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1905000" y="3505200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905000" y="2598279"/>
            <a:ext cx="3731046" cy="90692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3733800" y="2590800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812754" y="2583321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75300" y="2709446"/>
                <a:ext cx="2228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00" y="2709446"/>
                <a:ext cx="222817" cy="338554"/>
              </a:xfrm>
              <a:prstGeom prst="rect">
                <a:avLst/>
              </a:prstGeom>
              <a:blipFill>
                <a:blip r:embed="rId3"/>
                <a:stretch>
                  <a:fillRect l="-3243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32832" y="2805140"/>
                <a:ext cx="53380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b="1" dirty="0"/>
                  <a:t>+w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832" y="2805140"/>
                <a:ext cx="533800" cy="338554"/>
              </a:xfrm>
              <a:prstGeom prst="rect">
                <a:avLst/>
              </a:prstGeom>
              <a:blipFill>
                <a:blip r:embed="rId4"/>
                <a:stretch>
                  <a:fillRect l="-11364" t="-25000" r="-29545" b="-482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75122" y="3532742"/>
                <a:ext cx="2981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122" y="3532742"/>
                <a:ext cx="298159" cy="338554"/>
              </a:xfrm>
              <a:prstGeom prst="rect">
                <a:avLst/>
              </a:prstGeom>
              <a:blipFill>
                <a:blip r:embed="rId5"/>
                <a:stretch>
                  <a:fillRect l="-24490" b="-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 bwMode="auto">
          <a:xfrm flipV="1">
            <a:off x="3761951" y="4940078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3761951" y="5854478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55733" y="5122641"/>
                <a:ext cx="22281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33" y="5122641"/>
                <a:ext cx="222817" cy="338554"/>
              </a:xfrm>
              <a:prstGeom prst="rect">
                <a:avLst/>
              </a:prstGeom>
              <a:blipFill>
                <a:blip r:embed="rId6"/>
                <a:stretch>
                  <a:fillRect l="-33333" r="-27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33245" y="5819097"/>
                <a:ext cx="2981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245" y="5819097"/>
                <a:ext cx="298159" cy="338554"/>
              </a:xfrm>
              <a:prstGeom prst="rect">
                <a:avLst/>
              </a:prstGeom>
              <a:blipFill>
                <a:blip r:embed="rId7"/>
                <a:stretch>
                  <a:fillRect l="-22449" r="-2041" b="-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 bwMode="auto">
          <a:xfrm flipH="1">
            <a:off x="1981200" y="5854478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09118" y="5833646"/>
                <a:ext cx="50815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118" y="5833646"/>
                <a:ext cx="508152" cy="338554"/>
              </a:xfrm>
              <a:prstGeom prst="rect">
                <a:avLst/>
              </a:prstGeom>
              <a:blipFill>
                <a:blip r:embed="rId8"/>
                <a:stretch>
                  <a:fillRect l="-963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 bwMode="auto">
          <a:xfrm flipV="1">
            <a:off x="3761951" y="4913352"/>
            <a:ext cx="171372" cy="9486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H="1">
            <a:off x="3886200" y="4940078"/>
            <a:ext cx="1828800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V="1">
            <a:off x="2028323" y="4932600"/>
            <a:ext cx="1905000" cy="9144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17616" y="5210311"/>
                <a:ext cx="78476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616" y="5210311"/>
                <a:ext cx="784767" cy="338554"/>
              </a:xfrm>
              <a:prstGeom prst="rect">
                <a:avLst/>
              </a:prstGeom>
              <a:blipFill>
                <a:blip r:embed="rId9"/>
                <a:stretch>
                  <a:fillRect l="-9375" b="-1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622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2490D96-2B80-45A7-8C98-630A149B289B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2970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1242FC5-D044-4F86-B9DE-4546EFDC6698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800"/>
              <a:t>4-2 Example 2 (Linear Transformation)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The linear transformation </a:t>
            </a:r>
            <a:r>
              <a:rPr lang="en-US" altLang="zh-TW" i="1" dirty="0"/>
              <a:t>T 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en-US" altLang="zh-TW" baseline="30000" dirty="0"/>
              <a:t>4</a:t>
            </a:r>
            <a:r>
              <a:rPr lang="en-US" altLang="zh-TW" i="1" baseline="30000" dirty="0"/>
              <a:t> </a:t>
            </a:r>
            <a:r>
              <a:rPr lang="en-US" altLang="zh-TW" dirty="0">
                <a:sym typeface="Symbol" panose="05050102010706020507" pitchFamily="18" charset="2"/>
              </a:rPr>
              <a:t></a:t>
            </a:r>
            <a:r>
              <a:rPr lang="en-US" altLang="zh-TW" i="1" baseline="30000" dirty="0"/>
              <a:t> </a:t>
            </a:r>
            <a:r>
              <a:rPr lang="en-US" altLang="zh-TW" i="1" dirty="0"/>
              <a:t>R</a:t>
            </a:r>
            <a:r>
              <a:rPr lang="en-US" altLang="zh-TW" baseline="30000" dirty="0"/>
              <a:t>3</a:t>
            </a:r>
            <a:r>
              <a:rPr lang="en-US" altLang="zh-TW" dirty="0"/>
              <a:t> </a:t>
            </a:r>
            <a:r>
              <a:rPr lang="tr-TR" altLang="zh-TW" dirty="0"/>
              <a:t>is </a:t>
            </a:r>
            <a:r>
              <a:rPr lang="en-US" altLang="zh-TW" dirty="0"/>
              <a:t>defined by the equations</a:t>
            </a:r>
            <a:r>
              <a:rPr lang="tr-TR" altLang="zh-TW" dirty="0"/>
              <a:t> </a:t>
            </a: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 dirty="0"/>
              <a:t>		w</a:t>
            </a:r>
            <a:r>
              <a:rPr lang="en-US" altLang="zh-TW" baseline="-25000" dirty="0"/>
              <a:t>1</a:t>
            </a:r>
            <a:r>
              <a:rPr lang="en-US" altLang="zh-TW" dirty="0"/>
              <a:t> = 2</a:t>
            </a:r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 – 3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 + 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 – 5</a:t>
            </a:r>
            <a:r>
              <a:rPr lang="en-US" altLang="zh-TW" i="1" dirty="0"/>
              <a:t>x</a:t>
            </a:r>
            <a:r>
              <a:rPr lang="en-US" altLang="zh-TW" baseline="-25000" dirty="0"/>
              <a:t>4</a:t>
            </a: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 dirty="0"/>
              <a:t>		w</a:t>
            </a:r>
            <a:r>
              <a:rPr lang="en-US" altLang="zh-TW" baseline="-25000" dirty="0"/>
              <a:t>2</a:t>
            </a:r>
            <a:r>
              <a:rPr lang="en-US" altLang="zh-TW" dirty="0"/>
              <a:t> = 4</a:t>
            </a:r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 +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 – 2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r>
              <a:rPr lang="en-US" altLang="zh-TW" dirty="0"/>
              <a:t> + </a:t>
            </a:r>
            <a:r>
              <a:rPr lang="en-US" altLang="zh-TW" i="1" dirty="0"/>
              <a:t>x</a:t>
            </a:r>
            <a:r>
              <a:rPr lang="en-US" altLang="zh-TW" baseline="-25000" dirty="0"/>
              <a:t>4</a:t>
            </a: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 dirty="0"/>
              <a:t>		w</a:t>
            </a:r>
            <a:r>
              <a:rPr lang="en-US" altLang="zh-TW" baseline="-25000" dirty="0"/>
              <a:t>3</a:t>
            </a:r>
            <a:r>
              <a:rPr lang="en-US" altLang="zh-TW" dirty="0"/>
              <a:t> = 5</a:t>
            </a:r>
            <a:r>
              <a:rPr lang="en-US" altLang="zh-TW" i="1" dirty="0"/>
              <a:t>x</a:t>
            </a:r>
            <a:r>
              <a:rPr lang="en-US" altLang="zh-TW" baseline="-25000" dirty="0"/>
              <a:t>1</a:t>
            </a:r>
            <a:r>
              <a:rPr lang="en-US" altLang="zh-TW" dirty="0"/>
              <a:t> – </a:t>
            </a:r>
            <a:r>
              <a:rPr lang="en-US" altLang="zh-TW" i="1" dirty="0"/>
              <a:t>x</a:t>
            </a:r>
            <a:r>
              <a:rPr lang="en-US" altLang="zh-TW" baseline="-25000" dirty="0"/>
              <a:t>2</a:t>
            </a:r>
            <a:r>
              <a:rPr lang="en-US" altLang="zh-TW" dirty="0"/>
              <a:t> + 4</a:t>
            </a:r>
            <a:r>
              <a:rPr lang="en-US" altLang="zh-TW" i="1" dirty="0"/>
              <a:t>x</a:t>
            </a:r>
            <a:r>
              <a:rPr lang="en-US" altLang="zh-TW" baseline="-25000" dirty="0"/>
              <a:t>3</a:t>
            </a:r>
            <a:endParaRPr lang="en-US" altLang="zh-TW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dirty="0"/>
              <a:t>	</a:t>
            </a:r>
            <a:r>
              <a:rPr lang="tr-TR" altLang="zh-TW" dirty="0"/>
              <a:t>T</a:t>
            </a:r>
            <a:r>
              <a:rPr lang="en-US" altLang="zh-TW" dirty="0"/>
              <a:t>he standard matrix for </a:t>
            </a:r>
            <a:r>
              <a:rPr lang="en-US" altLang="zh-TW" i="1" dirty="0"/>
              <a:t>T </a:t>
            </a:r>
            <a:r>
              <a:rPr lang="en-US" altLang="zh-TW" dirty="0"/>
              <a:t>(i.e., </a:t>
            </a:r>
            <a:r>
              <a:rPr lang="en-US" altLang="zh-TW" b="1" dirty="0"/>
              <a:t>w</a:t>
            </a:r>
            <a:r>
              <a:rPr lang="en-US" altLang="zh-TW" dirty="0"/>
              <a:t> = </a:t>
            </a:r>
            <a:r>
              <a:rPr lang="en-US" altLang="zh-TW" i="1" dirty="0"/>
              <a:t>A</a:t>
            </a:r>
            <a:r>
              <a:rPr lang="en-US" altLang="zh-TW" b="1" dirty="0"/>
              <a:t>x</a:t>
            </a:r>
            <a:r>
              <a:rPr lang="en-US" altLang="zh-TW" dirty="0"/>
              <a:t>) is</a:t>
            </a:r>
          </a:p>
        </p:txBody>
      </p:sp>
      <p:graphicFrame>
        <p:nvGraphicFramePr>
          <p:cNvPr id="29703" name="Object 4"/>
          <p:cNvGraphicFramePr>
            <a:graphicFrameLocks noChangeAspect="1"/>
          </p:cNvGraphicFramePr>
          <p:nvPr/>
        </p:nvGraphicFramePr>
        <p:xfrm>
          <a:off x="3581400" y="3962400"/>
          <a:ext cx="3059113" cy="153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5" name="方程式" r:id="rId4" imgW="1422400" imgH="711200" progId="Equation.3">
                  <p:embed/>
                </p:oleObj>
              </mc:Choice>
              <mc:Fallback>
                <p:oleObj name="方程式" r:id="rId4" imgW="14224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962400"/>
                        <a:ext cx="3059113" cy="153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6CF3B63-1726-494E-987E-77FCDC50F9D9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072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4E766E2-B907-43D2-A9C5-525AD55FDB8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07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534400" cy="1139825"/>
          </a:xfrm>
        </p:spPr>
        <p:txBody>
          <a:bodyPr/>
          <a:lstStyle/>
          <a:p>
            <a:pPr eaLnBrk="1" hangingPunct="1"/>
            <a:r>
              <a:rPr lang="en-US" altLang="zh-TW" sz="4000"/>
              <a:t>4-2 Notations of Linear Transformations </a:t>
            </a:r>
            <a:endParaRPr lang="zh-TW" altLang="en-US" sz="4000"/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zh-TW" sz="2400"/>
              <a:t>If it is important to emphasize that </a:t>
            </a:r>
            <a:r>
              <a:rPr lang="en-US" altLang="zh-TW" sz="2400" i="1"/>
              <a:t>A</a:t>
            </a:r>
            <a:r>
              <a:rPr lang="en-US" altLang="zh-TW" sz="2400"/>
              <a:t> is the standard matrix for </a:t>
            </a:r>
            <a:r>
              <a:rPr lang="en-US" altLang="zh-TW" sz="2400" i="1"/>
              <a:t>T</a:t>
            </a:r>
            <a:r>
              <a:rPr lang="en-US" altLang="zh-TW" sz="2400"/>
              <a:t>. We denote the linear transformation </a:t>
            </a:r>
            <a:r>
              <a:rPr lang="en-US" altLang="zh-TW" sz="2400" i="1"/>
              <a:t>T</a:t>
            </a:r>
            <a:r>
              <a:rPr lang="en-US" altLang="zh-TW" sz="2400"/>
              <a:t>: </a:t>
            </a:r>
            <a:r>
              <a:rPr lang="en-US" altLang="zh-TW" sz="2400" i="1"/>
              <a:t>R</a:t>
            </a:r>
            <a:r>
              <a:rPr lang="en-US" altLang="zh-TW" sz="2400" i="1" baseline="30000"/>
              <a:t>n </a:t>
            </a:r>
            <a:r>
              <a:rPr lang="en-US" altLang="zh-TW" sz="2400">
                <a:sym typeface="Symbol" panose="05050102010706020507" pitchFamily="18" charset="2"/>
              </a:rPr>
              <a:t></a:t>
            </a:r>
            <a:r>
              <a:rPr lang="en-US" altLang="zh-TW" sz="2400" i="1" baseline="30000"/>
              <a:t> </a:t>
            </a:r>
            <a:r>
              <a:rPr lang="en-US" altLang="zh-TW" sz="2400" i="1"/>
              <a:t>R</a:t>
            </a:r>
            <a:r>
              <a:rPr lang="en-US" altLang="zh-TW" sz="2400" i="1" baseline="30000"/>
              <a:t>m</a:t>
            </a:r>
            <a:r>
              <a:rPr lang="en-US" altLang="zh-TW" sz="2400"/>
              <a:t> by </a:t>
            </a:r>
            <a:r>
              <a:rPr lang="en-US" altLang="zh-TW" sz="2400" i="1"/>
              <a:t>T</a:t>
            </a:r>
            <a:r>
              <a:rPr lang="en-US" altLang="zh-TW" sz="2400" i="1" baseline="-25000"/>
              <a:t>A</a:t>
            </a:r>
            <a:r>
              <a:rPr lang="en-US" altLang="zh-TW" sz="2400"/>
              <a:t>: </a:t>
            </a:r>
            <a:r>
              <a:rPr lang="en-US" altLang="zh-TW" sz="2400" i="1"/>
              <a:t>R</a:t>
            </a:r>
            <a:r>
              <a:rPr lang="en-US" altLang="zh-TW" sz="2400" i="1" baseline="30000"/>
              <a:t>n </a:t>
            </a:r>
            <a:r>
              <a:rPr lang="en-US" altLang="zh-TW" sz="2400">
                <a:sym typeface="Symbol" panose="05050102010706020507" pitchFamily="18" charset="2"/>
              </a:rPr>
              <a:t></a:t>
            </a:r>
            <a:r>
              <a:rPr lang="en-US" altLang="zh-TW" sz="2400" i="1" baseline="30000"/>
              <a:t> </a:t>
            </a:r>
            <a:r>
              <a:rPr lang="en-US" altLang="zh-TW" sz="2400" i="1"/>
              <a:t>R</a:t>
            </a:r>
            <a:r>
              <a:rPr lang="en-US" altLang="zh-TW" sz="2400" i="1" baseline="30000"/>
              <a:t>m </a:t>
            </a:r>
            <a:r>
              <a:rPr lang="en-US" altLang="zh-TW" sz="2400"/>
              <a:t>. Thus, </a:t>
            </a:r>
            <a:r>
              <a:rPr lang="en-US" altLang="zh-TW" sz="2400" i="1">
                <a:solidFill>
                  <a:srgbClr val="FF0000"/>
                </a:solidFill>
              </a:rPr>
              <a:t>T</a:t>
            </a:r>
            <a:r>
              <a:rPr lang="en-US" altLang="zh-TW" sz="2400" i="1" baseline="-25000">
                <a:solidFill>
                  <a:srgbClr val="FF0000"/>
                </a:solidFill>
              </a:rPr>
              <a:t>A</a:t>
            </a:r>
            <a:r>
              <a:rPr lang="en-US" altLang="zh-TW" sz="2400">
                <a:solidFill>
                  <a:srgbClr val="FF0000"/>
                </a:solidFill>
              </a:rPr>
              <a:t>(x) = </a:t>
            </a:r>
            <a:r>
              <a:rPr lang="en-US" altLang="zh-TW" sz="2400" i="1">
                <a:solidFill>
                  <a:srgbClr val="FF0000"/>
                </a:solidFill>
              </a:rPr>
              <a:t>A</a:t>
            </a:r>
            <a:r>
              <a:rPr lang="en-US" altLang="zh-TW" sz="2400" b="1">
                <a:solidFill>
                  <a:srgbClr val="FF0000"/>
                </a:solidFill>
              </a:rPr>
              <a:t>x</a:t>
            </a:r>
            <a:r>
              <a:rPr lang="en-US" altLang="zh-TW" sz="2400">
                <a:solidFill>
                  <a:srgbClr val="FF0000"/>
                </a:solidFill>
              </a:rPr>
              <a:t> </a:t>
            </a:r>
          </a:p>
          <a:p>
            <a:pPr lvl="1" eaLnBrk="1" hangingPunct="1"/>
            <a:r>
              <a:rPr lang="en-US" altLang="zh-TW" sz="2400"/>
              <a:t>We can also denote the standard matrix for</a:t>
            </a:r>
            <a:r>
              <a:rPr lang="en-US" altLang="zh-TW" sz="2400" i="1"/>
              <a:t> T</a:t>
            </a:r>
            <a:r>
              <a:rPr lang="en-US" altLang="zh-TW" sz="2400"/>
              <a:t> by the symbol [</a:t>
            </a:r>
            <a:r>
              <a:rPr lang="en-US" altLang="zh-TW" sz="2400" i="1"/>
              <a:t>T</a:t>
            </a:r>
            <a:r>
              <a:rPr lang="en-US" altLang="zh-TW" sz="2400"/>
              <a:t>], or  </a:t>
            </a:r>
            <a:r>
              <a:rPr lang="en-US" altLang="zh-TW" sz="2400" i="1">
                <a:solidFill>
                  <a:srgbClr val="FF0000"/>
                </a:solidFill>
              </a:rPr>
              <a:t>T</a:t>
            </a:r>
            <a:r>
              <a:rPr lang="en-US" altLang="zh-TW" sz="2400">
                <a:solidFill>
                  <a:srgbClr val="FF0000"/>
                </a:solidFill>
              </a:rPr>
              <a:t>(</a:t>
            </a:r>
            <a:r>
              <a:rPr lang="en-US" altLang="zh-TW" sz="2400" b="1">
                <a:solidFill>
                  <a:srgbClr val="FF0000"/>
                </a:solidFill>
              </a:rPr>
              <a:t>x</a:t>
            </a:r>
            <a:r>
              <a:rPr lang="en-US" altLang="zh-TW" sz="2400">
                <a:solidFill>
                  <a:srgbClr val="FF0000"/>
                </a:solidFill>
              </a:rPr>
              <a:t>) = [</a:t>
            </a:r>
            <a:r>
              <a:rPr lang="en-US" altLang="zh-TW" sz="2400" i="1">
                <a:solidFill>
                  <a:srgbClr val="FF0000"/>
                </a:solidFill>
              </a:rPr>
              <a:t>T</a:t>
            </a:r>
            <a:r>
              <a:rPr lang="en-US" altLang="zh-TW" sz="2400">
                <a:solidFill>
                  <a:srgbClr val="FF0000"/>
                </a:solidFill>
              </a:rPr>
              <a:t>]</a:t>
            </a:r>
            <a:r>
              <a:rPr lang="en-US" altLang="zh-TW" sz="2400" b="1">
                <a:solidFill>
                  <a:srgbClr val="FF0000"/>
                </a:solidFill>
              </a:rPr>
              <a:t>x</a:t>
            </a:r>
            <a:r>
              <a:rPr lang="en-US" altLang="zh-TW" sz="2400">
                <a:solidFill>
                  <a:srgbClr val="FF0000"/>
                </a:solidFill>
              </a:rPr>
              <a:t> </a:t>
            </a:r>
          </a:p>
          <a:p>
            <a:pPr lvl="1" eaLnBrk="1" hangingPunct="1"/>
            <a:endParaRPr lang="en-US" altLang="zh-TW" sz="1800" i="1"/>
          </a:p>
          <a:p>
            <a:pPr eaLnBrk="1" hangingPunct="1"/>
            <a:r>
              <a:rPr lang="en-US" altLang="zh-TW" sz="2400"/>
              <a:t>Remark:</a:t>
            </a:r>
          </a:p>
          <a:p>
            <a:pPr lvl="1" eaLnBrk="1" hangingPunct="1"/>
            <a:r>
              <a:rPr lang="en-US" altLang="zh-TW" sz="2000"/>
              <a:t>A correspondence between </a:t>
            </a:r>
            <a:r>
              <a:rPr lang="en-US" altLang="zh-TW" sz="2000" i="1"/>
              <a:t>m</a:t>
            </a:r>
            <a:r>
              <a:rPr lang="en-US" altLang="zh-TW" sz="2000">
                <a:sym typeface="Symbol" panose="05050102010706020507" pitchFamily="18" charset="2"/>
              </a:rPr>
              <a:t></a:t>
            </a:r>
            <a:r>
              <a:rPr lang="en-US" altLang="zh-TW" sz="2000" i="1"/>
              <a:t>n</a:t>
            </a:r>
            <a:r>
              <a:rPr lang="en-US" altLang="zh-TW" sz="2000"/>
              <a:t> matrices and linear transformations from </a:t>
            </a:r>
            <a:r>
              <a:rPr lang="en-US" altLang="zh-TW" sz="2000" i="1"/>
              <a:t>R</a:t>
            </a:r>
            <a:r>
              <a:rPr lang="en-US" altLang="zh-TW" sz="2000" i="1" baseline="30000"/>
              <a:t>n</a:t>
            </a:r>
            <a:r>
              <a:rPr lang="en-US" altLang="zh-TW" sz="2000"/>
              <a:t> to </a:t>
            </a:r>
            <a:r>
              <a:rPr lang="en-US" altLang="zh-TW" sz="2000" i="1"/>
              <a:t>R</a:t>
            </a:r>
            <a:r>
              <a:rPr lang="en-US" altLang="zh-TW" sz="2000" i="1" baseline="30000"/>
              <a:t>m</a:t>
            </a:r>
            <a:r>
              <a:rPr lang="en-US" altLang="zh-TW" sz="2000"/>
              <a:t> : </a:t>
            </a:r>
          </a:p>
          <a:p>
            <a:pPr lvl="2" eaLnBrk="1" hangingPunct="1"/>
            <a:r>
              <a:rPr lang="en-US" altLang="zh-TW"/>
              <a:t>To each matrix </a:t>
            </a:r>
            <a:r>
              <a:rPr lang="en-US" altLang="zh-TW" i="1"/>
              <a:t>A</a:t>
            </a:r>
            <a:r>
              <a:rPr lang="en-US" altLang="zh-TW"/>
              <a:t> there corresponds a linear transformation </a:t>
            </a:r>
            <a:r>
              <a:rPr lang="en-US" altLang="zh-TW" i="1"/>
              <a:t>T</a:t>
            </a:r>
            <a:r>
              <a:rPr lang="en-US" altLang="zh-TW" i="1" baseline="-25000"/>
              <a:t>A</a:t>
            </a:r>
            <a:r>
              <a:rPr lang="en-US" altLang="zh-TW"/>
              <a:t> (multiplication by </a:t>
            </a:r>
            <a:r>
              <a:rPr lang="en-US" altLang="zh-TW" i="1"/>
              <a:t>A</a:t>
            </a:r>
            <a:r>
              <a:rPr lang="en-US" altLang="zh-TW"/>
              <a:t>), and to each linear transformation </a:t>
            </a:r>
            <a:r>
              <a:rPr lang="en-US" altLang="zh-TW" i="1"/>
              <a:t>T</a:t>
            </a:r>
            <a:r>
              <a:rPr lang="en-US" altLang="zh-TW"/>
              <a:t>: </a:t>
            </a:r>
            <a:r>
              <a:rPr lang="en-US" altLang="zh-TW" i="1"/>
              <a:t>R</a:t>
            </a:r>
            <a:r>
              <a:rPr lang="en-US" altLang="zh-TW" i="1" baseline="30000"/>
              <a:t>n </a:t>
            </a:r>
            <a:r>
              <a:rPr lang="en-US" altLang="zh-TW">
                <a:sym typeface="Symbol" panose="05050102010706020507" pitchFamily="18" charset="2"/>
              </a:rPr>
              <a:t></a:t>
            </a:r>
            <a:r>
              <a:rPr lang="en-US" altLang="zh-TW" i="1" baseline="30000"/>
              <a:t>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  <a:r>
              <a:rPr lang="en-US" altLang="zh-TW"/>
              <a:t>, there corresponds an </a:t>
            </a:r>
            <a:r>
              <a:rPr lang="en-US" altLang="zh-TW" i="1"/>
              <a:t>m</a:t>
            </a:r>
            <a:r>
              <a:rPr lang="en-US" altLang="zh-TW">
                <a:sym typeface="Symbol" panose="05050102010706020507" pitchFamily="18" charset="2"/>
              </a:rPr>
              <a:t></a:t>
            </a:r>
            <a:r>
              <a:rPr lang="en-US" altLang="zh-TW" i="1"/>
              <a:t>n</a:t>
            </a:r>
            <a:r>
              <a:rPr lang="en-US" altLang="zh-TW"/>
              <a:t> matrix [</a:t>
            </a:r>
            <a:r>
              <a:rPr lang="en-US" altLang="zh-TW" i="1"/>
              <a:t>T</a:t>
            </a:r>
            <a:r>
              <a:rPr lang="en-US" altLang="zh-TW"/>
              <a:t>] (the standard matrix for </a:t>
            </a:r>
            <a:r>
              <a:rPr lang="en-US" altLang="zh-TW" i="1"/>
              <a:t>T</a:t>
            </a:r>
            <a:r>
              <a:rPr lang="en-US" altLang="zh-TW"/>
              <a:t>).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CF83777-EE6F-4152-810D-4D4E4A2C0A01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174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331B2C1-F38A-4891-929A-61A15BD4DEB0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Examples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Example 3 (Zero Transformation from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to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</a:t>
            </a:r>
            <a:r>
              <a:rPr lang="en-US" altLang="zh-TW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If 0 is the </a:t>
            </a:r>
            <a:r>
              <a:rPr lang="en-US" altLang="zh-TW" i="1" dirty="0" err="1"/>
              <a:t>m</a:t>
            </a:r>
            <a:r>
              <a:rPr lang="en-US" altLang="zh-TW" dirty="0" err="1">
                <a:sym typeface="Symbol" panose="05050102010706020507" pitchFamily="18" charset="2"/>
              </a:rPr>
              <a:t></a:t>
            </a:r>
            <a:r>
              <a:rPr lang="en-US" altLang="zh-TW" i="1" dirty="0" err="1"/>
              <a:t>n</a:t>
            </a:r>
            <a:r>
              <a:rPr lang="en-US" altLang="zh-TW" dirty="0"/>
              <a:t> zero matrix and 0 is the zero vector in </a:t>
            </a:r>
            <a:r>
              <a:rPr lang="en-US" altLang="zh-TW" i="1" dirty="0"/>
              <a:t>R</a:t>
            </a:r>
            <a:r>
              <a:rPr lang="tr-TR" altLang="zh-TW" i="1" baseline="30000" dirty="0"/>
              <a:t>m</a:t>
            </a:r>
            <a:r>
              <a:rPr lang="en-US" altLang="zh-TW" dirty="0"/>
              <a:t>, then for every vector </a:t>
            </a:r>
            <a:r>
              <a:rPr lang="en-US" altLang="zh-TW" b="1" dirty="0"/>
              <a:t>x</a:t>
            </a:r>
            <a:r>
              <a:rPr lang="en-US" altLang="zh-TW" dirty="0"/>
              <a:t>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</a:p>
          <a:p>
            <a:pPr lvl="1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 dirty="0"/>
              <a:t>T</a:t>
            </a:r>
            <a:r>
              <a:rPr lang="en-US" altLang="zh-TW" baseline="-25000" dirty="0"/>
              <a:t>0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)  = 0</a:t>
            </a:r>
            <a:r>
              <a:rPr lang="en-US" altLang="zh-TW" b="1" dirty="0"/>
              <a:t>x</a:t>
            </a:r>
            <a:r>
              <a:rPr lang="en-US" altLang="zh-TW" dirty="0"/>
              <a:t> = 0    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So multiplication by zero maps every vector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into the zero vector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</a:t>
            </a:r>
            <a:r>
              <a:rPr lang="en-US" altLang="zh-TW" dirty="0"/>
              <a:t>. We call </a:t>
            </a:r>
            <a:r>
              <a:rPr lang="en-US" altLang="zh-TW" i="1" dirty="0"/>
              <a:t>T</a:t>
            </a:r>
            <a:r>
              <a:rPr lang="en-US" altLang="zh-TW" baseline="-25000" dirty="0"/>
              <a:t>0</a:t>
            </a:r>
            <a:r>
              <a:rPr lang="en-US" altLang="zh-TW" dirty="0"/>
              <a:t> the zero transformation from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to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</a:t>
            </a:r>
            <a:r>
              <a:rPr lang="en-US" altLang="zh-TW" dirty="0"/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i="1" baseline="30000" dirty="0"/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Example 4 (Identity Operator on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)</a:t>
            </a:r>
            <a:endParaRPr lang="en-US" altLang="zh-TW" i="1" baseline="30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If </a:t>
            </a:r>
            <a:r>
              <a:rPr lang="en-US" altLang="zh-TW" i="1" dirty="0"/>
              <a:t>I</a:t>
            </a:r>
            <a:r>
              <a:rPr lang="en-US" altLang="zh-TW" dirty="0"/>
              <a:t> is the </a:t>
            </a:r>
            <a:r>
              <a:rPr lang="en-US" altLang="zh-TW" i="1" dirty="0" err="1"/>
              <a:t>n</a:t>
            </a:r>
            <a:r>
              <a:rPr lang="en-US" altLang="zh-TW" dirty="0" err="1">
                <a:sym typeface="Symbol" panose="05050102010706020507" pitchFamily="18" charset="2"/>
              </a:rPr>
              <a:t></a:t>
            </a:r>
            <a:r>
              <a:rPr lang="en-US" altLang="zh-TW" i="1" dirty="0" err="1"/>
              <a:t>n</a:t>
            </a:r>
            <a:r>
              <a:rPr lang="en-US" altLang="zh-TW" dirty="0"/>
              <a:t> identity, then for every vector in</a:t>
            </a:r>
            <a:r>
              <a:rPr lang="en-US" altLang="zh-TW" i="1" dirty="0"/>
              <a:t> R</a:t>
            </a:r>
            <a:r>
              <a:rPr lang="en-US" altLang="zh-TW" i="1" baseline="30000" dirty="0"/>
              <a:t>n</a:t>
            </a:r>
            <a:endParaRPr lang="en-US" altLang="zh-TW" i="1" dirty="0"/>
          </a:p>
          <a:p>
            <a:pPr lvl="1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 dirty="0"/>
              <a:t>T</a:t>
            </a:r>
            <a:r>
              <a:rPr lang="en-US" altLang="zh-TW" i="1" baseline="-25000" dirty="0"/>
              <a:t>I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) = </a:t>
            </a:r>
            <a:r>
              <a:rPr lang="en-US" altLang="zh-TW" i="1" dirty="0"/>
              <a:t>I</a:t>
            </a:r>
            <a:r>
              <a:rPr lang="en-US" altLang="zh-TW" b="1" dirty="0"/>
              <a:t>x</a:t>
            </a:r>
            <a:r>
              <a:rPr lang="en-US" altLang="zh-TW" dirty="0"/>
              <a:t> = </a:t>
            </a:r>
            <a:r>
              <a:rPr lang="en-US" altLang="zh-TW" b="1" dirty="0"/>
              <a:t>x</a:t>
            </a:r>
            <a:endParaRPr lang="en-US" altLang="zh-TW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So multiplication by </a:t>
            </a:r>
            <a:r>
              <a:rPr lang="en-US" altLang="zh-TW" i="1" dirty="0"/>
              <a:t>I</a:t>
            </a:r>
            <a:r>
              <a:rPr lang="en-US" altLang="zh-TW" dirty="0"/>
              <a:t> maps every vector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i="1" dirty="0"/>
              <a:t> </a:t>
            </a:r>
            <a:r>
              <a:rPr lang="en-US" altLang="zh-TW" dirty="0"/>
              <a:t>into itself.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/>
              <a:t>We call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I</a:t>
            </a:r>
            <a:r>
              <a:rPr lang="en-US" altLang="zh-TW" dirty="0"/>
              <a:t> the </a:t>
            </a:r>
            <a:r>
              <a:rPr lang="en-US" altLang="zh-TW" dirty="0">
                <a:solidFill>
                  <a:srgbClr val="FF0000"/>
                </a:solidFill>
              </a:rPr>
              <a:t>identity operator </a:t>
            </a:r>
            <a:r>
              <a:rPr lang="en-US" altLang="zh-TW" dirty="0"/>
              <a:t>on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353559E-1675-41AA-8D7E-9970EBB72478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277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707CCF6-BCC3-4525-BDBE-ED73E2BAB0F4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53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Reflection Operators</a:t>
            </a:r>
            <a:endParaRPr lang="zh-TW" altLang="en-US"/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In general, operators on </a:t>
            </a:r>
            <a:r>
              <a:rPr lang="en-US" altLang="zh-TW" i="1"/>
              <a:t>R</a:t>
            </a:r>
            <a:r>
              <a:rPr lang="en-US" altLang="zh-TW" baseline="30000"/>
              <a:t>2</a:t>
            </a:r>
            <a:r>
              <a:rPr lang="en-US" altLang="zh-TW"/>
              <a:t> and </a:t>
            </a:r>
            <a:r>
              <a:rPr lang="en-US" altLang="zh-TW" i="1"/>
              <a:t>R</a:t>
            </a:r>
            <a:r>
              <a:rPr lang="en-US" altLang="zh-TW" baseline="30000"/>
              <a:t>3</a:t>
            </a:r>
            <a:r>
              <a:rPr lang="en-US" altLang="zh-TW"/>
              <a:t> that map each vector into its symmetric image about some line or plane are called </a:t>
            </a:r>
            <a:r>
              <a:rPr lang="en-US" altLang="zh-TW">
                <a:solidFill>
                  <a:srgbClr val="FF0000"/>
                </a:solidFill>
              </a:rPr>
              <a:t>reflection operators</a:t>
            </a:r>
            <a:r>
              <a:rPr lang="en-US" altLang="zh-TW"/>
              <a:t>. </a:t>
            </a:r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/>
              <a:t>Such operators are linear.</a:t>
            </a:r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8A22640-53D8-4682-A79C-C299251691D0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379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98FF366-61E3-4C59-AAD9-CA01A4D92152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Reflection Operators (2-Space)</a:t>
            </a:r>
            <a:endParaRPr lang="zh-TW" altLang="en-US"/>
          </a:p>
        </p:txBody>
      </p:sp>
      <p:pic>
        <p:nvPicPr>
          <p:cNvPr id="33798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CE08956-EB94-4BC6-A849-A0F063C97A8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48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5C91424-539D-4F7A-B969-57BBA2ECA715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Reflection Operators (3-Space)</a:t>
            </a:r>
            <a:endParaRPr lang="zh-TW" altLang="en-US"/>
          </a:p>
        </p:txBody>
      </p:sp>
      <p:pic>
        <p:nvPicPr>
          <p:cNvPr id="34822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2A3DEC8-3CB0-4D1C-BD9C-91799B9A6B5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584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B0EDC93-7D73-4D8C-BA00-B6AE327ED717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Projection Operators</a:t>
            </a:r>
            <a:endParaRPr lang="zh-TW" altLang="en-US" dirty="0"/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 general, a </a:t>
            </a:r>
            <a:r>
              <a:rPr lang="en-US" altLang="zh-TW" dirty="0">
                <a:solidFill>
                  <a:srgbClr val="FF0000"/>
                </a:solidFill>
              </a:rPr>
              <a:t>projection operator </a:t>
            </a:r>
            <a:r>
              <a:rPr lang="en-US" altLang="zh-TW" dirty="0"/>
              <a:t>(or more precisely an </a:t>
            </a:r>
            <a:r>
              <a:rPr lang="en-US" altLang="zh-TW" dirty="0">
                <a:solidFill>
                  <a:srgbClr val="FF0000"/>
                </a:solidFill>
              </a:rPr>
              <a:t>orthogonal projection operator</a:t>
            </a:r>
            <a:r>
              <a:rPr lang="en-US" altLang="zh-TW" dirty="0"/>
              <a:t>) on </a:t>
            </a:r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r>
              <a:rPr lang="en-US" altLang="zh-TW" dirty="0"/>
              <a:t> or </a:t>
            </a:r>
            <a:r>
              <a:rPr lang="en-US" altLang="zh-TW" i="1" dirty="0"/>
              <a:t>R</a:t>
            </a:r>
            <a:r>
              <a:rPr lang="en-US" altLang="zh-TW" baseline="30000" dirty="0"/>
              <a:t>3</a:t>
            </a:r>
            <a:r>
              <a:rPr lang="en-US" altLang="zh-TW" dirty="0"/>
              <a:t> is any operator that maps each vector into its orthogonal projection on a line or plane through the origin. 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The projection operators are linear.</a:t>
            </a:r>
            <a:endParaRPr lang="zh-TW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393ACFF-FA30-4373-99CB-8CA8490046E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686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816338B-855F-44BE-B88E-B9B4FA4731D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Projection Operators</a:t>
            </a:r>
            <a:r>
              <a:rPr lang="tr-TR" altLang="zh-TW" dirty="0"/>
              <a:t> </a:t>
            </a:r>
            <a:r>
              <a:rPr lang="en-US" altLang="zh-TW" dirty="0"/>
              <a:t>on </a:t>
            </a:r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3687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CB7FBD7-54B4-4F15-A4B0-0F9C9112FCDF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789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CFC0307-A109-4C97-9404-64750A58FC93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58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Projection Operators on</a:t>
            </a:r>
            <a:r>
              <a:rPr lang="tr-TR" altLang="zh-TW" dirty="0"/>
              <a:t> </a:t>
            </a:r>
            <a:r>
              <a:rPr lang="en-US" altLang="zh-TW" i="1" dirty="0"/>
              <a:t>R</a:t>
            </a:r>
            <a:r>
              <a:rPr lang="en-US" altLang="zh-TW" baseline="30000" dirty="0"/>
              <a:t>3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37894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47D647-3AD8-472B-A73E-37BF343F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Projection operator on an arbitrary line through the origin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2E1F44E4-87A0-4A51-80C4-4ABC49021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/>
                  <a:t>Consider projection onto a line parallel to vector </a:t>
                </a:r>
                <a14:m>
                  <m:oMath xmlns:m="http://schemas.openxmlformats.org/officeDocument/2006/math"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tr-TR" b="1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b="0" i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tr-T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  <m:r>
                      <a:rPr lang="tr-TR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</m:oMath>
                </a14:m>
                <a:r>
                  <a:rPr lang="tr-TR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</m:oMath>
                </a14:m>
                <a:endParaRPr lang="tr-TR" b="1" dirty="0"/>
              </a:p>
              <a:p>
                <a:r>
                  <a:rPr lang="tr-TR" dirty="0"/>
                  <a:t>If </a:t>
                </a:r>
                <a14:m>
                  <m:oMath xmlns:m="http://schemas.openxmlformats.org/officeDocument/2006/math"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tr-TR" b="1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tr-T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tr-TR" b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r-TR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tr-T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tr-TR" b="1">
                            <a:latin typeface="Cambria Math" panose="02040503050406030204" pitchFamily="18" charset="0"/>
                          </a:rPr>
                          <m:t>𝐯</m:t>
                        </m:r>
                      </m:sub>
                    </m:sSub>
                    <m:r>
                      <a:rPr lang="tr-TR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sSub>
                          <m:sSub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r>
                          <a:rPr lang="tr-TR" b="1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tr-T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d>
                          </m:e>
                          <m:sup>
                            <m:r>
                              <a:rPr lang="tr-T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tr-TR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tr-TR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d>
                          </m:e>
                          <m:sup>
                            <m:r>
                              <a:rPr lang="tr-T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tr-T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tr-TR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tr-TR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r>
                  <a:rPr lang="tr-TR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tr-T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tr-T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tr-TR" b="1" dirty="0"/>
              </a:p>
              <a:p>
                <a:endParaRPr lang="tr-TR" b="1" dirty="0"/>
              </a:p>
              <a:p>
                <a:r>
                  <a:rPr lang="tr-TR" dirty="0"/>
                  <a:t>Please check  for  consistency with previous special cases!</a:t>
                </a:r>
              </a:p>
              <a:p>
                <a:r>
                  <a:rPr lang="tr-TR" dirty="0"/>
                  <a:t>HW: Extend to 3 space.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1F44E4-87A0-4A51-80C4-4ABC49021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6" t="-1346" b="-56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5F410B-0611-4207-BA97-88A2520F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B45BDF4-2AF9-4FAE-9AD7-2644BA77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791F5FA-D43A-4C1C-8122-E1BFA1B4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7" name="Right Brace 6">
            <a:extLst>
              <a:ext uri="{FF2B5EF4-FFF2-40B4-BE49-F238E27FC236}">
                <a16:creationId xmlns="" xmlns:a16="http://schemas.microsoft.com/office/drawing/2014/main" id="{825156CF-5698-4009-9B99-ED84DCE7E967}"/>
              </a:ext>
            </a:extLst>
          </p:cNvPr>
          <p:cNvSpPr/>
          <p:nvPr/>
        </p:nvSpPr>
        <p:spPr bwMode="auto">
          <a:xfrm>
            <a:off x="4876800" y="4572000"/>
            <a:ext cx="45719" cy="685800"/>
          </a:xfrm>
          <a:prstGeom prst="righ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="" xmlns:a16="http://schemas.microsoft.com/office/drawing/2014/main" id="{B7F39B78-E335-4066-82A6-D6A933DCCE80}"/>
              </a:ext>
            </a:extLst>
          </p:cNvPr>
          <p:cNvSpPr/>
          <p:nvPr/>
        </p:nvSpPr>
        <p:spPr bwMode="auto">
          <a:xfrm rot="5400000">
            <a:off x="5752306" y="3502819"/>
            <a:ext cx="230186" cy="2133599"/>
          </a:xfrm>
          <a:prstGeom prst="rightBrac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tabLst/>
            </a:pPr>
            <a:endParaRPr kumimoji="1" lang="tr-TR" sz="2200" b="0" i="0" u="none" strike="noStrike" cap="none" normalizeH="0" baseline="0">
              <a:ln>
                <a:noFill/>
              </a:ln>
              <a:solidFill>
                <a:schemeClr val="hlink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5003E712-4B1F-4B62-A9EA-4D9E2098F22F}"/>
                  </a:ext>
                </a:extLst>
              </p:cNvPr>
              <p:cNvSpPr txBox="1"/>
              <p:nvPr/>
            </p:nvSpPr>
            <p:spPr>
              <a:xfrm>
                <a:off x="5802299" y="4703762"/>
                <a:ext cx="25212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03E712-4B1F-4B62-A9EA-4D9E2098F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99" y="4703762"/>
                <a:ext cx="252120" cy="338554"/>
              </a:xfrm>
              <a:prstGeom prst="rect">
                <a:avLst/>
              </a:prstGeom>
              <a:blipFill>
                <a:blip r:embed="rId3"/>
                <a:stretch>
                  <a:fillRect l="-39024" r="-9756" b="-9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48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2B57523-6A00-4EDC-ADE7-D56CCE09BDEC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14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9B72DBA-7719-486D-AF86-DBEF8D72EEDF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4-1 Remarks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The operations of </a:t>
            </a:r>
            <a:r>
              <a:rPr lang="en-US" altLang="zh-TW" dirty="0">
                <a:solidFill>
                  <a:srgbClr val="FF0000"/>
                </a:solidFill>
              </a:rPr>
              <a:t>addition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scalar multiplication </a:t>
            </a:r>
            <a:r>
              <a:rPr lang="en-US" altLang="zh-TW" dirty="0"/>
              <a:t>in this definition are called the </a:t>
            </a:r>
            <a:r>
              <a:rPr lang="en-US" altLang="zh-TW" i="1" dirty="0">
                <a:solidFill>
                  <a:srgbClr val="FF0000"/>
                </a:solidFill>
              </a:rPr>
              <a:t>standard operations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on </a:t>
            </a:r>
            <a:r>
              <a:rPr lang="en-US" altLang="zh-TW" i="1" dirty="0"/>
              <a:t>R</a:t>
            </a:r>
            <a:r>
              <a:rPr lang="en-US" altLang="zh-TW" i="1" baseline="30000" dirty="0">
                <a:latin typeface="Monotype Corsiva" panose="03010101010201010101" pitchFamily="66" charset="0"/>
              </a:rPr>
              <a:t>n</a:t>
            </a:r>
            <a:r>
              <a:rPr lang="en-US" altLang="zh-TW" dirty="0">
                <a:latin typeface="Monotype Corsiva" panose="03010101010201010101" pitchFamily="66" charset="0"/>
              </a:rPr>
              <a:t>.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zero vector </a:t>
            </a:r>
            <a:r>
              <a:rPr lang="en-US" altLang="zh-TW" dirty="0"/>
              <a:t>in</a:t>
            </a:r>
            <a:r>
              <a:rPr lang="en-US" altLang="zh-TW" b="1" dirty="0"/>
              <a:t>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>
                <a:latin typeface="Monotype Corsiva" panose="03010101010201010101" pitchFamily="66" charset="0"/>
              </a:rPr>
              <a:t> </a:t>
            </a:r>
            <a:r>
              <a:rPr lang="en-US" altLang="zh-TW" dirty="0"/>
              <a:t>is denoted by</a:t>
            </a:r>
            <a:r>
              <a:rPr lang="en-US" altLang="zh-TW" b="1" dirty="0"/>
              <a:t> 0</a:t>
            </a:r>
            <a:r>
              <a:rPr lang="en-US" altLang="zh-TW" dirty="0"/>
              <a:t> and is defined to be the vector </a:t>
            </a:r>
            <a:r>
              <a:rPr lang="en-US" altLang="zh-TW" b="1" dirty="0"/>
              <a:t>0 </a:t>
            </a:r>
            <a:r>
              <a:rPr lang="en-US" altLang="zh-TW" dirty="0"/>
              <a:t>= (0, 0, </a:t>
            </a:r>
            <a:r>
              <a:rPr lang="en-US" altLang="zh-TW" dirty="0">
                <a:latin typeface="Tahoma" panose="020B0604030504040204" pitchFamily="34" charset="0"/>
              </a:rPr>
              <a:t>…</a:t>
            </a:r>
            <a:r>
              <a:rPr lang="en-US" altLang="zh-TW" dirty="0"/>
              <a:t>, 0)</a:t>
            </a:r>
            <a:r>
              <a:rPr lang="en-US" altLang="zh-TW" dirty="0">
                <a:latin typeface="Monotype Corsiva" panose="03010101010201010101" pitchFamily="66" charset="0"/>
              </a:rPr>
              <a:t>.</a:t>
            </a:r>
            <a:endParaRPr lang="en-US" altLang="zh-TW" dirty="0"/>
          </a:p>
          <a:p>
            <a:pPr eaLnBrk="1" hangingPunct="1"/>
            <a:r>
              <a:rPr lang="en-US" altLang="zh-TW" dirty="0"/>
              <a:t>If </a:t>
            </a:r>
            <a:r>
              <a:rPr lang="en-US" altLang="zh-TW" b="1" dirty="0"/>
              <a:t>u </a:t>
            </a:r>
            <a:r>
              <a:rPr lang="en-US" altLang="zh-TW" dirty="0"/>
              <a:t>= (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,…,u</a:t>
            </a:r>
            <a:r>
              <a:rPr lang="en-US" altLang="zh-TW" i="1" baseline="-25000" dirty="0"/>
              <a:t>n</a:t>
            </a:r>
            <a:r>
              <a:rPr lang="en-US" altLang="zh-TW" dirty="0"/>
              <a:t>) is any vector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, then</a:t>
            </a:r>
            <a:r>
              <a:rPr lang="en-US" altLang="zh-TW" dirty="0">
                <a:latin typeface="Monotype Corsiva" panose="03010101010201010101" pitchFamily="66" charset="0"/>
              </a:rPr>
              <a:t> </a:t>
            </a:r>
            <a:r>
              <a:rPr lang="en-US" altLang="zh-TW" dirty="0"/>
              <a:t>the negative (or additive inverse) of </a:t>
            </a:r>
            <a:r>
              <a:rPr lang="en-US" altLang="zh-TW" b="1" dirty="0"/>
              <a:t>u</a:t>
            </a:r>
            <a:r>
              <a:rPr lang="en-US" altLang="zh-TW" dirty="0"/>
              <a:t> is denoted by -</a:t>
            </a:r>
            <a:r>
              <a:rPr lang="en-US" altLang="zh-TW" b="1" dirty="0"/>
              <a:t>u</a:t>
            </a:r>
            <a:r>
              <a:rPr lang="en-US" altLang="zh-TW" dirty="0"/>
              <a:t> and is defined by -</a:t>
            </a:r>
            <a:r>
              <a:rPr lang="en-US" altLang="zh-TW" b="1" dirty="0"/>
              <a:t>u </a:t>
            </a:r>
            <a:r>
              <a:rPr lang="en-US" altLang="zh-TW" dirty="0"/>
              <a:t>= (-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,-u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,…,-u</a:t>
            </a:r>
            <a:r>
              <a:rPr lang="en-US" altLang="zh-TW" i="1" baseline="-25000" dirty="0"/>
              <a:t>n</a:t>
            </a:r>
            <a:r>
              <a:rPr lang="en-US" altLang="zh-TW" dirty="0"/>
              <a:t>)</a:t>
            </a:r>
            <a:r>
              <a:rPr lang="en-US" altLang="zh-TW" dirty="0">
                <a:latin typeface="Monotype Corsiva" panose="03010101010201010101" pitchFamily="66" charset="0"/>
              </a:rPr>
              <a:t>.</a:t>
            </a:r>
            <a:r>
              <a:rPr lang="tr-TR" altLang="zh-TW" dirty="0">
                <a:latin typeface="Monotype Corsiva" panose="03010101010201010101" pitchFamily="66" charset="0"/>
              </a:rPr>
              <a:t> (opposite direction in 2-space,3-space)</a:t>
            </a:r>
          </a:p>
          <a:p>
            <a:pPr lvl="1" eaLnBrk="1" hangingPunct="1"/>
            <a:r>
              <a:rPr lang="en-US" altLang="zh-TW" b="1" dirty="0"/>
              <a:t>u</a:t>
            </a:r>
            <a:r>
              <a:rPr lang="tr-TR" altLang="zh-TW" b="1" dirty="0"/>
              <a:t>+(-u)=0</a:t>
            </a:r>
            <a:endParaRPr lang="en-US" altLang="zh-TW" dirty="0"/>
          </a:p>
          <a:p>
            <a:pPr eaLnBrk="1" hangingPunct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difference</a:t>
            </a:r>
            <a:r>
              <a:rPr lang="en-US" altLang="zh-TW" dirty="0"/>
              <a:t> of vectors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is defined by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b="1" dirty="0"/>
              <a:t>v </a:t>
            </a:r>
            <a:r>
              <a:rPr lang="en-US" altLang="zh-TW" dirty="0"/>
              <a:t>– </a:t>
            </a:r>
            <a:r>
              <a:rPr lang="en-US" altLang="zh-TW" b="1" dirty="0"/>
              <a:t>u </a:t>
            </a:r>
            <a:r>
              <a:rPr lang="en-US" altLang="zh-TW" dirty="0"/>
              <a:t>= </a:t>
            </a:r>
            <a:r>
              <a:rPr lang="en-US" altLang="zh-TW" b="1" dirty="0"/>
              <a:t>v </a:t>
            </a:r>
            <a:r>
              <a:rPr lang="en-US" altLang="zh-TW" dirty="0"/>
              <a:t>+ (-</a:t>
            </a:r>
            <a:r>
              <a:rPr lang="en-US" altLang="zh-TW" b="1" dirty="0"/>
              <a:t>u</a:t>
            </a:r>
            <a:r>
              <a:rPr lang="en-US" altLang="zh-TW" dirty="0"/>
              <a:t>) = (</a:t>
            </a:r>
            <a:r>
              <a:rPr lang="en-US" altLang="zh-TW" i="1" dirty="0"/>
              <a:t>v</a:t>
            </a:r>
            <a:r>
              <a:rPr lang="en-US" altLang="zh-TW" baseline="-25000" dirty="0"/>
              <a:t>1 </a:t>
            </a:r>
            <a:r>
              <a:rPr lang="en-US" altLang="zh-TW" dirty="0"/>
              <a:t>–</a:t>
            </a:r>
            <a:r>
              <a:rPr lang="en-US" altLang="zh-TW" i="1" dirty="0"/>
              <a:t> 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,v</a:t>
            </a:r>
            <a:r>
              <a:rPr lang="en-US" altLang="zh-TW" baseline="-25000" dirty="0"/>
              <a:t>2 </a:t>
            </a:r>
            <a:r>
              <a:rPr lang="en-US" altLang="zh-TW" dirty="0"/>
              <a:t>–</a:t>
            </a:r>
            <a:r>
              <a:rPr lang="en-US" altLang="zh-TW" i="1" dirty="0"/>
              <a:t> 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n</a:t>
            </a:r>
            <a:r>
              <a:rPr lang="en-US" altLang="zh-TW" i="1" baseline="-25000" dirty="0"/>
              <a:t> </a:t>
            </a:r>
            <a:r>
              <a:rPr lang="en-US" altLang="zh-TW" dirty="0"/>
              <a:t>– </a:t>
            </a:r>
            <a:r>
              <a:rPr lang="en-US" altLang="zh-TW" i="1" dirty="0"/>
              <a:t>u</a:t>
            </a:r>
            <a:r>
              <a:rPr lang="en-US" altLang="zh-TW" i="1" baseline="-25000" dirty="0"/>
              <a:t>n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438073F-4DA6-4972-9204-708BE0AFA795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891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103E72E-E75F-4128-934C-AECF637CE43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89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Rotation Operators</a:t>
            </a:r>
            <a:r>
              <a:rPr lang="tr-TR" altLang="zh-TW" dirty="0"/>
              <a:t> </a:t>
            </a:r>
            <a:r>
              <a:rPr lang="en-US" altLang="zh-TW" dirty="0"/>
              <a:t>on </a:t>
            </a:r>
            <a:r>
              <a:rPr lang="en-US" altLang="zh-TW" i="1" dirty="0"/>
              <a:t>R</a:t>
            </a:r>
            <a:r>
              <a:rPr lang="en-US" altLang="zh-TW" baseline="30000" dirty="0"/>
              <a:t>2</a:t>
            </a:r>
            <a:r>
              <a:rPr lang="en-US" altLang="zh-TW" dirty="0"/>
              <a:t> </a:t>
            </a:r>
          </a:p>
        </p:txBody>
      </p:sp>
      <p:sp>
        <p:nvSpPr>
          <p:cNvPr id="389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An operator that rotate each vector in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through a fixed angle </a:t>
            </a:r>
            <a:r>
              <a:rPr lang="el-GR" altLang="zh-TW" sz="2800" dirty="0">
                <a:sym typeface="Symbol" panose="05050102010706020507" pitchFamily="18" charset="2"/>
              </a:rPr>
              <a:t></a:t>
            </a:r>
            <a:r>
              <a:rPr lang="en-US" altLang="zh-TW" sz="2800" dirty="0"/>
              <a:t> is called a rotation operator on </a:t>
            </a:r>
            <a:r>
              <a:rPr lang="en-US" altLang="zh-TW" sz="2800" i="1" dirty="0"/>
              <a:t>R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.</a:t>
            </a:r>
            <a:endParaRPr lang="tr-TR" altLang="zh-TW" sz="2800" dirty="0"/>
          </a:p>
          <a:p>
            <a:pPr lvl="1" eaLnBrk="1" hangingPunct="1"/>
            <a:r>
              <a:rPr lang="tr-TR" altLang="zh-TW" sz="2400" dirty="0" err="1"/>
              <a:t>Rotation</a:t>
            </a:r>
            <a:r>
              <a:rPr lang="tr-TR" altLang="zh-TW" sz="2400" dirty="0"/>
              <a:t> </a:t>
            </a:r>
            <a:r>
              <a:rPr lang="en-US" altLang="zh-TW" sz="2400" dirty="0"/>
              <a:t>in </a:t>
            </a:r>
            <a:r>
              <a:rPr lang="en-US" altLang="zh-TW" sz="2400" i="1" dirty="0"/>
              <a:t>R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 </a:t>
            </a:r>
            <a:r>
              <a:rPr lang="tr-TR" altLang="zh-TW" sz="2400" dirty="0"/>
              <a:t>is </a:t>
            </a:r>
            <a:r>
              <a:rPr lang="tr-TR" altLang="zh-TW" sz="2400" dirty="0" err="1"/>
              <a:t>about</a:t>
            </a:r>
            <a:r>
              <a:rPr lang="tr-TR" altLang="zh-TW" sz="2400" dirty="0"/>
              <a:t> </a:t>
            </a:r>
            <a:r>
              <a:rPr lang="tr-TR" altLang="zh-TW" sz="2400" dirty="0" err="1"/>
              <a:t>the</a:t>
            </a:r>
            <a:r>
              <a:rPr lang="tr-TR" altLang="zh-TW" sz="2400" dirty="0"/>
              <a:t> </a:t>
            </a:r>
            <a:r>
              <a:rPr lang="tr-TR" altLang="zh-TW" sz="2400" dirty="0" err="1"/>
              <a:t>origin</a:t>
            </a:r>
            <a:r>
              <a:rPr lang="tr-TR" altLang="zh-TW" sz="2400" dirty="0"/>
              <a:t>.</a:t>
            </a:r>
            <a:endParaRPr lang="en-US" altLang="zh-TW" sz="2400" dirty="0"/>
          </a:p>
        </p:txBody>
      </p:sp>
      <p:pic>
        <p:nvPicPr>
          <p:cNvPr id="389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7888288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9CD15C3-A470-4C4C-827E-F5EA25F287D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3994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1D5E02B-A23E-4B75-A7FA-5769A3F7DB2D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Example 6</a:t>
            </a:r>
          </a:p>
        </p:txBody>
      </p:sp>
      <p:sp>
        <p:nvSpPr>
          <p:cNvPr id="399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If each vector in </a:t>
            </a:r>
            <a:r>
              <a:rPr lang="en-US" altLang="zh-TW" i="1"/>
              <a:t>R</a:t>
            </a:r>
            <a:r>
              <a:rPr lang="en-US" altLang="zh-TW" baseline="30000"/>
              <a:t>2</a:t>
            </a:r>
            <a:r>
              <a:rPr lang="en-US" altLang="zh-TW"/>
              <a:t> is rotated through an angle of  </a:t>
            </a:r>
            <a:r>
              <a:rPr lang="en-US" altLang="zh-TW">
                <a:sym typeface="Symbol" panose="05050102010706020507" pitchFamily="18" charset="2"/>
              </a:rPr>
              <a:t></a:t>
            </a:r>
            <a:r>
              <a:rPr lang="en-US" altLang="zh-TW"/>
              <a:t>/6 (30</a:t>
            </a:r>
            <a:r>
              <a:rPr lang="en-US" altLang="zh-TW">
                <a:sym typeface="Symbol" panose="05050102010706020507" pitchFamily="18" charset="2"/>
              </a:rPr>
              <a:t></a:t>
            </a:r>
            <a:r>
              <a:rPr lang="en-US" altLang="zh-TW"/>
              <a:t>) ,then the image </a:t>
            </a:r>
            <a:r>
              <a:rPr lang="en-US" altLang="zh-TW" b="1"/>
              <a:t>w</a:t>
            </a:r>
            <a:r>
              <a:rPr lang="en-US" altLang="zh-TW"/>
              <a:t> of a vector</a:t>
            </a:r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endParaRPr lang="zh-TW" altLang="en-US"/>
          </a:p>
          <a:p>
            <a:pPr eaLnBrk="1" hangingPunct="1"/>
            <a:r>
              <a:rPr lang="en-US" altLang="zh-TW"/>
              <a:t>For example, the image of the vector</a:t>
            </a:r>
            <a:endParaRPr lang="zh-TW" altLang="en-US"/>
          </a:p>
        </p:txBody>
      </p:sp>
      <p:graphicFrame>
        <p:nvGraphicFramePr>
          <p:cNvPr id="399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913084"/>
              </p:ext>
            </p:extLst>
          </p:nvPr>
        </p:nvGraphicFramePr>
        <p:xfrm>
          <a:off x="817563" y="2586038"/>
          <a:ext cx="7005637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5" name="Denklem" r:id="rId4" imgW="4609800" imgH="1218960" progId="Equation.3">
                  <p:embed/>
                </p:oleObj>
              </mc:Choice>
              <mc:Fallback>
                <p:oleObj name="Denklem" r:id="rId4" imgW="4609800" imgH="1218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2586038"/>
                        <a:ext cx="7005637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5"/>
          <p:cNvGraphicFramePr>
            <a:graphicFrameLocks noChangeAspect="1"/>
          </p:cNvGraphicFramePr>
          <p:nvPr/>
        </p:nvGraphicFramePr>
        <p:xfrm>
          <a:off x="2305050" y="4806950"/>
          <a:ext cx="45529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6" name="方程式" r:id="rId6" imgW="1485900" imgH="889000" progId="Equation.3">
                  <p:embed/>
                </p:oleObj>
              </mc:Choice>
              <mc:Fallback>
                <p:oleObj name="方程式" r:id="rId6" imgW="1485900" imgH="889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4806950"/>
                        <a:ext cx="455295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版面配置區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75E325E4-FB07-4E1D-A665-9030DBEABA85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0964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607D04B-9AC4-45A1-AE1D-55F6B559AAF7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Rotation of Vectors in </a:t>
            </a:r>
            <a:r>
              <a:rPr lang="en-US" altLang="zh-TW" i="1" dirty="0">
                <a:latin typeface="Times New Roman" panose="02020603050405020304" pitchFamily="18" charset="0"/>
              </a:rPr>
              <a:t>R</a:t>
            </a:r>
            <a:r>
              <a:rPr lang="en-US" altLang="zh-TW" baseline="30000" dirty="0">
                <a:latin typeface="Times New Roman" panose="02020603050405020304" pitchFamily="18" charset="0"/>
              </a:rPr>
              <a:t>3</a:t>
            </a:r>
            <a:endParaRPr lang="zh-TW" altLang="en-US" dirty="0"/>
          </a:p>
        </p:txBody>
      </p:sp>
      <p:sp>
        <p:nvSpPr>
          <p:cNvPr id="4096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4864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/>
              <a:t>A rotation of vectors in </a:t>
            </a:r>
            <a:r>
              <a:rPr lang="en-US" altLang="zh-TW" sz="2200" i="1"/>
              <a:t>R</a:t>
            </a:r>
            <a:r>
              <a:rPr lang="en-US" altLang="zh-TW" sz="2200" baseline="30000"/>
              <a:t>3 </a:t>
            </a:r>
            <a:r>
              <a:rPr lang="en-US" altLang="zh-TW" sz="2200"/>
              <a:t>is usually described in relation to a ray emanating from the origin, called the </a:t>
            </a:r>
            <a:r>
              <a:rPr lang="en-US" altLang="zh-TW" sz="2200">
                <a:solidFill>
                  <a:srgbClr val="FF0000"/>
                </a:solidFill>
              </a:rPr>
              <a:t>axis of rotation</a:t>
            </a:r>
            <a:r>
              <a:rPr lang="en-US" altLang="zh-TW" sz="220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As a vector revolves around the axis of rotation it sweeps out some portion of a cone.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</a:t>
            </a:r>
            <a:r>
              <a:rPr lang="en-US" altLang="zh-TW" sz="2200">
                <a:solidFill>
                  <a:srgbClr val="FF0000"/>
                </a:solidFill>
              </a:rPr>
              <a:t>angle of rotation </a:t>
            </a:r>
            <a:r>
              <a:rPr lang="en-US" altLang="zh-TW" sz="2200"/>
              <a:t>is described as </a:t>
            </a:r>
            <a:r>
              <a:rPr lang="en-US" altLang="zh-TW" sz="2200">
                <a:latin typeface="Tahoma" panose="020B0604030504040204" pitchFamily="34" charset="0"/>
              </a:rPr>
              <a:t>“</a:t>
            </a:r>
            <a:r>
              <a:rPr lang="en-US" altLang="zh-TW" sz="2200"/>
              <a:t>clockwise</a:t>
            </a:r>
            <a:r>
              <a:rPr lang="en-US" altLang="zh-TW" sz="2200">
                <a:latin typeface="Tahoma" panose="020B0604030504040204" pitchFamily="34" charset="0"/>
              </a:rPr>
              <a:t>”</a:t>
            </a:r>
            <a:r>
              <a:rPr lang="en-US" altLang="zh-TW" sz="2200"/>
              <a:t> or </a:t>
            </a:r>
            <a:r>
              <a:rPr lang="en-US" altLang="zh-TW" sz="2200">
                <a:latin typeface="Tahoma" panose="020B0604030504040204" pitchFamily="34" charset="0"/>
              </a:rPr>
              <a:t>“</a:t>
            </a:r>
            <a:r>
              <a:rPr lang="en-US" altLang="zh-TW" sz="2200"/>
              <a:t>counterclockwise</a:t>
            </a:r>
            <a:r>
              <a:rPr lang="en-US" altLang="zh-TW" sz="2200">
                <a:latin typeface="Tahoma" panose="020B0604030504040204" pitchFamily="34" charset="0"/>
              </a:rPr>
              <a:t>”</a:t>
            </a:r>
            <a:r>
              <a:rPr lang="en-US" altLang="zh-TW" sz="2200"/>
              <a:t> in relation to a viewpoint that is along the axis of rotation </a:t>
            </a:r>
            <a:r>
              <a:rPr lang="en-US" altLang="zh-TW" sz="2200" i="1">
                <a:solidFill>
                  <a:srgbClr val="0707B9"/>
                </a:solidFill>
              </a:rPr>
              <a:t>looking toward the origin</a:t>
            </a:r>
            <a:r>
              <a:rPr lang="en-US" altLang="zh-TW" sz="2200" i="1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axis of rotation can be specified by a nonzero vector </a:t>
            </a:r>
            <a:r>
              <a:rPr lang="en-US" altLang="zh-TW" sz="2200" b="1"/>
              <a:t>u</a:t>
            </a:r>
            <a:r>
              <a:rPr lang="en-US" altLang="zh-TW" sz="2200"/>
              <a:t> that runs along the axis of rotation and has its initial point at the origin. </a:t>
            </a:r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01800"/>
            <a:ext cx="2605088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253FBD9-4337-4535-946D-7431F23F7C6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198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100938E-ACC9-4A61-9A74-0643372BEBD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63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Rotation </a:t>
            </a:r>
            <a:r>
              <a:rPr lang="tr-TR" altLang="zh-TW" dirty="0" err="1"/>
              <a:t>Operators</a:t>
            </a:r>
            <a:r>
              <a:rPr lang="tr-TR" altLang="zh-TW" dirty="0"/>
              <a:t> on</a:t>
            </a:r>
            <a:r>
              <a:rPr lang="en-US" altLang="zh-TW" dirty="0"/>
              <a:t> </a:t>
            </a:r>
            <a:r>
              <a:rPr lang="en-US" altLang="zh-TW" i="1" dirty="0">
                <a:latin typeface="Times New Roman" panose="02020603050405020304" pitchFamily="18" charset="0"/>
              </a:rPr>
              <a:t>R</a:t>
            </a:r>
            <a:r>
              <a:rPr lang="en-US" altLang="zh-TW" baseline="30000" dirty="0">
                <a:latin typeface="Times New Roman" panose="02020603050405020304" pitchFamily="18" charset="0"/>
              </a:rPr>
              <a:t>3</a:t>
            </a:r>
            <a:endParaRPr lang="zh-TW" altLang="en-US" baseline="30000" dirty="0">
              <a:latin typeface="Times New Roman" panose="02020603050405020304" pitchFamily="18" charset="0"/>
            </a:endParaRPr>
          </a:p>
        </p:txBody>
      </p:sp>
      <p:pic>
        <p:nvPicPr>
          <p:cNvPr id="41990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27CEEA-7F2F-4C3D-A325-F0490623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Rotation </a:t>
            </a:r>
            <a:r>
              <a:rPr lang="tr-TR" altLang="zh-TW" dirty="0"/>
              <a:t>Operators on</a:t>
            </a:r>
            <a:r>
              <a:rPr lang="en-US" altLang="zh-TW" dirty="0"/>
              <a:t> </a:t>
            </a:r>
            <a:r>
              <a:rPr lang="en-US" altLang="zh-TW" i="1" dirty="0">
                <a:latin typeface="Times New Roman" panose="02020603050405020304" pitchFamily="18" charset="0"/>
              </a:rPr>
              <a:t>R</a:t>
            </a:r>
            <a:r>
              <a:rPr lang="en-US" altLang="zh-TW" baseline="30000" dirty="0">
                <a:latin typeface="Times New Roman" panose="02020603050405020304" pitchFamily="18" charset="0"/>
              </a:rPr>
              <a:t>3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CAB444-0527-4E7F-B859-982FEA9D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tr-TR" dirty="0"/>
              <a:t>Rotation about an arbitrary axis by a given angle?</a:t>
            </a:r>
          </a:p>
          <a:p>
            <a:r>
              <a:rPr lang="tr-TR" dirty="0"/>
              <a:t>Investigate as homework!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5ACC4E2-40C9-4105-B338-659FB1E0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5A76B2-8367-4E3D-8E2E-BA4A57B8D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4E9F4D6-95EF-4A5F-8D3A-F8968589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64</a:t>
            </a:fld>
            <a:endParaRPr lang="en-US" altLang="zh-TW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F91A00AB-D363-4564-948D-CB8E365F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73" y="2903760"/>
            <a:ext cx="8302690" cy="19236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tr-TR" altLang="tr-T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(x,y,z,a,b,c,u,v,w,θ) 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900" b="0" i="0" u="none" strike="noStrike" cap="none" normalizeH="0" baseline="0" dirty="0">
                <a:ln>
                  <a:noFill/>
                </a:ln>
                <a:solidFill>
                  <a:srgbClr val="551A8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 </a:t>
            </a:r>
            <a:endParaRPr kumimoji="0" lang="tr-TR" altLang="tr-TR" sz="9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9000" b="0" i="0" u="none" strike="noStrike" cap="none" normalizeH="0" baseline="0" dirty="0">
              <a:ln>
                <a:noFill/>
              </a:ln>
              <a:solidFill>
                <a:srgbClr val="551A8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829" name="Picture 5" descr="https://sites.google.com/site/glennmurray/_/rsrc/1417063612505/Home/rotation-matrices-and-formulas/rotation-about-an-arbitrary-axis-in-3-dimensions/ArbitraryAxisRotation15x.png">
            <a:hlinkClick r:id="rId2"/>
            <a:extLst>
              <a:ext uri="{FF2B5EF4-FFF2-40B4-BE49-F238E27FC236}">
                <a16:creationId xmlns="" xmlns:a16="http://schemas.microsoft.com/office/drawing/2014/main" id="{06A62EF2-3C06-4910-A699-4700DABF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63" y="3629619"/>
            <a:ext cx="7368284" cy="210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58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7AAC039-4974-465F-8688-07D8799DA065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301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22B7F82F-E896-4D25-9F6E-99C8E47B4F07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30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</a:t>
            </a:r>
            <a:r>
              <a:rPr lang="en-US" altLang="zh-TW" sz="4000" dirty="0"/>
              <a:t>Dilation and Contraction Operators</a:t>
            </a:r>
            <a:r>
              <a:rPr lang="tr-TR" altLang="zh-TW" sz="4000" dirty="0"/>
              <a:t> on </a:t>
            </a:r>
            <a:r>
              <a:rPr lang="en-US" altLang="zh-TW" sz="4000" i="1" dirty="0"/>
              <a:t>R</a:t>
            </a:r>
            <a:r>
              <a:rPr lang="tr-TR" altLang="zh-TW" sz="4000" baseline="30000" dirty="0"/>
              <a:t>3</a:t>
            </a:r>
            <a:r>
              <a:rPr lang="en-US" altLang="zh-TW" sz="4000" dirty="0"/>
              <a:t> </a:t>
            </a:r>
            <a:endParaRPr lang="zh-TW" altLang="en-US" sz="4000" dirty="0"/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If</a:t>
            </a:r>
            <a:r>
              <a:rPr lang="en-US" altLang="zh-TW" i="1" dirty="0"/>
              <a:t> k </a:t>
            </a:r>
            <a:r>
              <a:rPr lang="en-US" altLang="zh-TW" dirty="0"/>
              <a:t>is a nonnegative scalar, the operator on </a:t>
            </a:r>
            <a:r>
              <a:rPr lang="en-US" altLang="zh-TW" i="1" dirty="0"/>
              <a:t>R</a:t>
            </a:r>
            <a:r>
              <a:rPr lang="en-US" altLang="zh-TW" baseline="30000" dirty="0"/>
              <a:t>2 </a:t>
            </a:r>
            <a:r>
              <a:rPr lang="en-US" altLang="zh-TW" dirty="0"/>
              <a:t>or </a:t>
            </a:r>
            <a:r>
              <a:rPr lang="en-US" altLang="zh-TW" i="1" dirty="0"/>
              <a:t>R</a:t>
            </a:r>
            <a:r>
              <a:rPr lang="en-US" altLang="zh-TW" baseline="30000" dirty="0"/>
              <a:t>3</a:t>
            </a:r>
            <a:r>
              <a:rPr lang="en-US" altLang="zh-TW" dirty="0"/>
              <a:t> is called a contraction with factor </a:t>
            </a:r>
            <a:r>
              <a:rPr lang="en-US" altLang="zh-TW" i="1" dirty="0"/>
              <a:t>k</a:t>
            </a:r>
            <a:r>
              <a:rPr lang="en-US" altLang="zh-TW" dirty="0"/>
              <a:t> if 0 ≤ </a:t>
            </a:r>
            <a:r>
              <a:rPr lang="en-US" altLang="zh-TW" i="1" dirty="0"/>
              <a:t>k </a:t>
            </a:r>
            <a:r>
              <a:rPr lang="en-US" altLang="zh-TW" dirty="0"/>
              <a:t>≤ 1  and a dilation with factor </a:t>
            </a:r>
            <a:r>
              <a:rPr lang="en-US" altLang="zh-TW" i="1" dirty="0"/>
              <a:t>k</a:t>
            </a:r>
            <a:r>
              <a:rPr lang="en-US" altLang="zh-TW" dirty="0"/>
              <a:t> if </a:t>
            </a:r>
            <a:r>
              <a:rPr lang="en-US" altLang="zh-TW" i="1" dirty="0"/>
              <a:t>k</a:t>
            </a:r>
            <a:r>
              <a:rPr lang="en-US" altLang="zh-TW" dirty="0"/>
              <a:t> ≥ 1 .</a:t>
            </a:r>
          </a:p>
          <a:p>
            <a:pPr eaLnBrk="1" hangingPunct="1"/>
            <a:endParaRPr lang="zh-TW" altLang="en-US" dirty="0"/>
          </a:p>
        </p:txBody>
      </p:sp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2940050"/>
            <a:ext cx="66548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D8C3D81-E586-422D-9D60-CE7C2F17BBA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403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90F5FF4-6B5A-49D0-888A-F5FCF1D8896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/>
              <a:t>4-2 Compositions of Linear Transformations</a:t>
            </a:r>
            <a:endParaRPr lang="zh-TW" altLang="en-US" sz="3600"/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If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A</a:t>
            </a:r>
            <a:r>
              <a:rPr lang="en-US" altLang="zh-TW" sz="2200" i="1" dirty="0"/>
              <a:t> </a:t>
            </a:r>
            <a:r>
              <a:rPr lang="en-US" altLang="zh-TW" sz="2200" dirty="0"/>
              <a:t>:</a:t>
            </a:r>
            <a:r>
              <a:rPr lang="en-US" altLang="zh-TW" sz="2200" i="1" dirty="0"/>
              <a:t> R</a:t>
            </a:r>
            <a:r>
              <a:rPr lang="en-US" altLang="zh-TW" sz="2200" i="1" baseline="30000" dirty="0"/>
              <a:t>n</a:t>
            </a:r>
            <a:r>
              <a:rPr lang="en-US" altLang="zh-TW" sz="2200" i="1" dirty="0"/>
              <a:t> </a:t>
            </a:r>
            <a:r>
              <a:rPr lang="en-US" altLang="zh-TW" sz="2200" dirty="0">
                <a:sym typeface="Symbol" panose="05050102010706020507" pitchFamily="18" charset="2"/>
              </a:rPr>
              <a:t> </a:t>
            </a:r>
            <a:r>
              <a:rPr lang="en-US" altLang="zh-TW" sz="2200" i="1" dirty="0" err="1"/>
              <a:t>R</a:t>
            </a:r>
            <a:r>
              <a:rPr lang="en-US" altLang="zh-TW" sz="2200" i="1" baseline="30000" dirty="0" err="1"/>
              <a:t>k</a:t>
            </a:r>
            <a:r>
              <a:rPr lang="en-US" altLang="zh-TW" sz="2200" i="1" dirty="0"/>
              <a:t> </a:t>
            </a:r>
            <a:r>
              <a:rPr lang="en-US" altLang="zh-TW" sz="2200" dirty="0"/>
              <a:t>and</a:t>
            </a:r>
            <a:r>
              <a:rPr lang="en-US" altLang="zh-TW" sz="2200" i="1" dirty="0"/>
              <a:t> T</a:t>
            </a:r>
            <a:r>
              <a:rPr lang="en-US" altLang="zh-TW" sz="2200" i="1" baseline="-25000" dirty="0"/>
              <a:t>B</a:t>
            </a:r>
            <a:r>
              <a:rPr lang="en-US" altLang="zh-TW" sz="2200" i="1" dirty="0"/>
              <a:t> </a:t>
            </a:r>
            <a:r>
              <a:rPr lang="en-US" altLang="zh-TW" sz="2200" dirty="0"/>
              <a:t>:</a:t>
            </a:r>
            <a:r>
              <a:rPr lang="en-US" altLang="zh-TW" sz="2200" i="1" dirty="0"/>
              <a:t> </a:t>
            </a:r>
            <a:r>
              <a:rPr lang="en-US" altLang="zh-TW" sz="2200" i="1" dirty="0" err="1"/>
              <a:t>R</a:t>
            </a:r>
            <a:r>
              <a:rPr lang="en-US" altLang="zh-TW" sz="2200" i="1" baseline="30000" dirty="0" err="1"/>
              <a:t>k</a:t>
            </a:r>
            <a:r>
              <a:rPr lang="en-US" altLang="zh-TW" sz="2200" i="1" dirty="0"/>
              <a:t> </a:t>
            </a:r>
            <a:r>
              <a:rPr lang="en-US" altLang="zh-TW" sz="2200" dirty="0">
                <a:sym typeface="Symbol" panose="05050102010706020507" pitchFamily="18" charset="2"/>
              </a:rPr>
              <a:t>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i="1" dirty="0"/>
              <a:t> </a:t>
            </a:r>
            <a:r>
              <a:rPr lang="en-US" altLang="zh-TW" sz="2200" dirty="0"/>
              <a:t>are linear transformations, then for each </a:t>
            </a:r>
            <a:r>
              <a:rPr lang="en-US" altLang="zh-TW" sz="2200" b="1" dirty="0"/>
              <a:t>x</a:t>
            </a:r>
            <a:r>
              <a:rPr lang="en-US" altLang="zh-TW" sz="2200" dirty="0"/>
              <a:t> in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n</a:t>
            </a:r>
            <a:r>
              <a:rPr lang="en-US" altLang="zh-TW" sz="2200" dirty="0"/>
              <a:t> one can first compute</a:t>
            </a:r>
            <a:r>
              <a:rPr lang="en-US" altLang="zh-TW" sz="2200" i="1" dirty="0"/>
              <a:t> T</a:t>
            </a:r>
            <a:r>
              <a:rPr lang="en-US" altLang="zh-TW" sz="2200" i="1" baseline="-25000" dirty="0"/>
              <a:t>A</a:t>
            </a:r>
            <a:r>
              <a:rPr lang="en-US" altLang="zh-TW" sz="2200" dirty="0"/>
              <a:t>(</a:t>
            </a:r>
            <a:r>
              <a:rPr lang="en-US" altLang="zh-TW" sz="2200" b="1" dirty="0"/>
              <a:t>x</a:t>
            </a:r>
            <a:r>
              <a:rPr lang="en-US" altLang="zh-TW" sz="2200" dirty="0"/>
              <a:t>), which is a vector in </a:t>
            </a:r>
            <a:r>
              <a:rPr lang="en-US" altLang="zh-TW" sz="2200" i="1" dirty="0" err="1"/>
              <a:t>R</a:t>
            </a:r>
            <a:r>
              <a:rPr lang="en-US" altLang="zh-TW" sz="2200" i="1" baseline="30000" dirty="0" err="1"/>
              <a:t>k</a:t>
            </a:r>
            <a:r>
              <a:rPr lang="en-US" altLang="zh-TW" sz="2200" dirty="0"/>
              <a:t>, and then one can compute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B</a:t>
            </a:r>
            <a:r>
              <a:rPr lang="en-US" altLang="zh-TW" sz="2200" dirty="0"/>
              <a:t>(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A</a:t>
            </a:r>
            <a:r>
              <a:rPr lang="en-US" altLang="zh-TW" sz="2200" dirty="0"/>
              <a:t>(</a:t>
            </a:r>
            <a:r>
              <a:rPr lang="en-US" altLang="zh-TW" sz="2200" b="1" dirty="0"/>
              <a:t>x</a:t>
            </a:r>
            <a:r>
              <a:rPr lang="en-US" altLang="zh-TW" sz="2200" dirty="0"/>
              <a:t>)), which is a vector in </a:t>
            </a:r>
            <a:r>
              <a:rPr lang="en-US" altLang="zh-TW" sz="2200" i="1" dirty="0"/>
              <a:t>R</a:t>
            </a:r>
            <a:r>
              <a:rPr lang="en-US" altLang="zh-TW" sz="2200" i="1" baseline="30000" dirty="0"/>
              <a:t>m</a:t>
            </a:r>
            <a:r>
              <a:rPr lang="en-US" altLang="zh-TW" sz="2200" dirty="0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the application of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A</a:t>
            </a:r>
            <a:r>
              <a:rPr lang="en-US" altLang="zh-TW" sz="2000" dirty="0"/>
              <a:t> followed by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B</a:t>
            </a:r>
            <a:r>
              <a:rPr lang="en-US" altLang="zh-TW" sz="2000" dirty="0"/>
              <a:t> produces a transformation from </a:t>
            </a:r>
            <a:r>
              <a:rPr lang="en-US" altLang="zh-TW" sz="2000" i="1" dirty="0"/>
              <a:t>R</a:t>
            </a:r>
            <a:r>
              <a:rPr lang="en-US" altLang="zh-TW" sz="2000" i="1" baseline="30000" dirty="0"/>
              <a:t>n</a:t>
            </a:r>
            <a:r>
              <a:rPr lang="en-US" altLang="zh-TW" sz="2000" dirty="0"/>
              <a:t> to </a:t>
            </a:r>
            <a:r>
              <a:rPr lang="en-US" altLang="zh-TW" sz="2000" i="1" dirty="0"/>
              <a:t>R</a:t>
            </a:r>
            <a:r>
              <a:rPr lang="en-US" altLang="zh-TW" sz="2000" i="1" baseline="30000" dirty="0"/>
              <a:t>m</a:t>
            </a:r>
            <a:r>
              <a:rPr lang="en-US" altLang="zh-TW" sz="2000" dirty="0"/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This transformation is called the composition of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B</a:t>
            </a:r>
            <a:r>
              <a:rPr lang="en-US" altLang="zh-TW" sz="2000" dirty="0"/>
              <a:t> with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A</a:t>
            </a:r>
            <a:r>
              <a:rPr lang="en-US" altLang="zh-TW" sz="2000" dirty="0"/>
              <a:t> and is denoted by 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B</a:t>
            </a:r>
            <a:r>
              <a:rPr lang="zh-TW" altLang="en-US" sz="2000" dirty="0">
                <a:sym typeface="Math3" pitchFamily="2" charset="2"/>
              </a:rPr>
              <a:t>。</a:t>
            </a:r>
            <a:r>
              <a:rPr lang="en-US" altLang="zh-TW" sz="2000" i="1" dirty="0"/>
              <a:t>T</a:t>
            </a:r>
            <a:r>
              <a:rPr lang="en-US" altLang="zh-TW" sz="2000" i="1" baseline="-25000" dirty="0"/>
              <a:t>A</a:t>
            </a:r>
            <a:r>
              <a:rPr lang="en-US" altLang="zh-TW" sz="2000" dirty="0"/>
              <a:t>. Thus  </a:t>
            </a:r>
            <a:r>
              <a:rPr lang="en-US" altLang="zh-TW" dirty="0"/>
              <a:t>(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B </a:t>
            </a:r>
            <a:r>
              <a:rPr lang="zh-TW" altLang="en-US" sz="2400" dirty="0">
                <a:sym typeface="Math3" pitchFamily="2" charset="2"/>
              </a:rPr>
              <a:t>。</a:t>
            </a:r>
            <a:r>
              <a:rPr lang="en-US" altLang="zh-TW" dirty="0">
                <a:sym typeface="Math3" pitchFamily="2" charset="2"/>
              </a:rPr>
              <a:t>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A</a:t>
            </a:r>
            <a:r>
              <a:rPr lang="en-US" altLang="zh-TW" dirty="0"/>
              <a:t>)(</a:t>
            </a:r>
            <a:r>
              <a:rPr lang="en-US" altLang="zh-TW" b="1" dirty="0"/>
              <a:t>x</a:t>
            </a:r>
            <a:r>
              <a:rPr lang="en-US" altLang="zh-TW" dirty="0"/>
              <a:t>) =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B</a:t>
            </a:r>
            <a:r>
              <a:rPr lang="en-US" altLang="zh-TW" dirty="0"/>
              <a:t>(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A</a:t>
            </a:r>
            <a:r>
              <a:rPr lang="en-US" altLang="zh-TW" dirty="0"/>
              <a:t>(</a:t>
            </a:r>
            <a:r>
              <a:rPr lang="en-US" altLang="zh-TW" b="1" dirty="0"/>
              <a:t>x</a:t>
            </a:r>
            <a:r>
              <a:rPr lang="en-US" altLang="zh-TW" dirty="0"/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dirty="0"/>
          </a:p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The composition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B </a:t>
            </a:r>
            <a:r>
              <a:rPr lang="zh-TW" altLang="en-US" sz="2400" dirty="0">
                <a:sym typeface="Math3" pitchFamily="2" charset="2"/>
              </a:rPr>
              <a:t>。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A</a:t>
            </a:r>
            <a:r>
              <a:rPr lang="en-US" altLang="zh-TW" sz="2200" dirty="0"/>
              <a:t> is linear since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200" dirty="0">
                <a:solidFill>
                  <a:srgbClr val="FF0000"/>
                </a:solidFill>
              </a:rPr>
              <a:t>(</a:t>
            </a:r>
            <a:r>
              <a:rPr lang="en-US" altLang="zh-TW" sz="2200" i="1" dirty="0">
                <a:solidFill>
                  <a:srgbClr val="FF0000"/>
                </a:solidFill>
              </a:rPr>
              <a:t>T</a:t>
            </a:r>
            <a:r>
              <a:rPr lang="en-US" altLang="zh-TW" sz="2200" i="1" baseline="-25000" dirty="0">
                <a:solidFill>
                  <a:srgbClr val="FF0000"/>
                </a:solidFill>
              </a:rPr>
              <a:t>B </a:t>
            </a:r>
            <a:r>
              <a:rPr lang="zh-TW" altLang="en-US" sz="2400" dirty="0">
                <a:solidFill>
                  <a:srgbClr val="FF0000"/>
                </a:solidFill>
                <a:sym typeface="Math3" pitchFamily="2" charset="2"/>
              </a:rPr>
              <a:t>。</a:t>
            </a:r>
            <a:r>
              <a:rPr lang="en-US" altLang="zh-TW" sz="2200" i="1" dirty="0">
                <a:solidFill>
                  <a:srgbClr val="FF0000"/>
                </a:solidFill>
              </a:rPr>
              <a:t>T</a:t>
            </a:r>
            <a:r>
              <a:rPr lang="en-US" altLang="zh-TW" sz="2200" i="1" baseline="-25000" dirty="0">
                <a:solidFill>
                  <a:srgbClr val="FF0000"/>
                </a:solidFill>
              </a:rPr>
              <a:t>A</a:t>
            </a:r>
            <a:r>
              <a:rPr lang="en-US" altLang="zh-TW" sz="2200" dirty="0">
                <a:solidFill>
                  <a:srgbClr val="FF0000"/>
                </a:solidFill>
              </a:rPr>
              <a:t>)(</a:t>
            </a:r>
            <a:r>
              <a:rPr lang="en-US" altLang="zh-TW" sz="2200" b="1" dirty="0">
                <a:solidFill>
                  <a:srgbClr val="FF0000"/>
                </a:solidFill>
              </a:rPr>
              <a:t>x</a:t>
            </a:r>
            <a:r>
              <a:rPr lang="en-US" altLang="zh-TW" sz="2200" dirty="0">
                <a:solidFill>
                  <a:srgbClr val="FF0000"/>
                </a:solidFill>
              </a:rPr>
              <a:t>) = </a:t>
            </a:r>
            <a:r>
              <a:rPr lang="en-US" altLang="zh-TW" sz="2200" i="1" dirty="0">
                <a:solidFill>
                  <a:srgbClr val="FF0000"/>
                </a:solidFill>
              </a:rPr>
              <a:t>T</a:t>
            </a:r>
            <a:r>
              <a:rPr lang="en-US" altLang="zh-TW" sz="2200" i="1" baseline="-25000" dirty="0">
                <a:solidFill>
                  <a:srgbClr val="FF0000"/>
                </a:solidFill>
              </a:rPr>
              <a:t>B</a:t>
            </a:r>
            <a:r>
              <a:rPr lang="en-US" altLang="zh-TW" sz="2200" dirty="0">
                <a:solidFill>
                  <a:srgbClr val="FF0000"/>
                </a:solidFill>
              </a:rPr>
              <a:t>(</a:t>
            </a:r>
            <a:r>
              <a:rPr lang="en-US" altLang="zh-TW" sz="2200" i="1" dirty="0">
                <a:solidFill>
                  <a:srgbClr val="FF0000"/>
                </a:solidFill>
              </a:rPr>
              <a:t>T</a:t>
            </a:r>
            <a:r>
              <a:rPr lang="en-US" altLang="zh-TW" sz="2200" i="1" baseline="-25000" dirty="0">
                <a:solidFill>
                  <a:srgbClr val="FF0000"/>
                </a:solidFill>
              </a:rPr>
              <a:t>A</a:t>
            </a:r>
            <a:r>
              <a:rPr lang="en-US" altLang="zh-TW" sz="2200" dirty="0">
                <a:solidFill>
                  <a:srgbClr val="FF0000"/>
                </a:solidFill>
              </a:rPr>
              <a:t>(</a:t>
            </a:r>
            <a:r>
              <a:rPr lang="en-US" altLang="zh-TW" sz="2200" b="1" dirty="0">
                <a:solidFill>
                  <a:srgbClr val="FF0000"/>
                </a:solidFill>
              </a:rPr>
              <a:t>x</a:t>
            </a:r>
            <a:r>
              <a:rPr lang="en-US" altLang="zh-TW" sz="2200" dirty="0">
                <a:solidFill>
                  <a:srgbClr val="FF0000"/>
                </a:solidFill>
              </a:rPr>
              <a:t>)) = </a:t>
            </a:r>
            <a:r>
              <a:rPr lang="en-US" altLang="zh-TW" sz="2200" i="1" dirty="0">
                <a:solidFill>
                  <a:srgbClr val="FF0000"/>
                </a:solidFill>
              </a:rPr>
              <a:t>B</a:t>
            </a:r>
            <a:r>
              <a:rPr lang="en-US" altLang="zh-TW" sz="2200" dirty="0">
                <a:solidFill>
                  <a:srgbClr val="FF0000"/>
                </a:solidFill>
              </a:rPr>
              <a:t>(</a:t>
            </a:r>
            <a:r>
              <a:rPr lang="en-US" altLang="zh-TW" sz="2200" i="1" dirty="0">
                <a:solidFill>
                  <a:srgbClr val="FF0000"/>
                </a:solidFill>
              </a:rPr>
              <a:t>A</a:t>
            </a:r>
            <a:r>
              <a:rPr lang="en-US" altLang="zh-TW" sz="2200" b="1" dirty="0">
                <a:solidFill>
                  <a:srgbClr val="FF0000"/>
                </a:solidFill>
              </a:rPr>
              <a:t>x</a:t>
            </a:r>
            <a:r>
              <a:rPr lang="en-US" altLang="zh-TW" sz="2200" dirty="0">
                <a:solidFill>
                  <a:srgbClr val="FF0000"/>
                </a:solidFill>
              </a:rPr>
              <a:t>) = (</a:t>
            </a:r>
            <a:r>
              <a:rPr lang="en-US" altLang="zh-TW" sz="2200" i="1" dirty="0">
                <a:solidFill>
                  <a:srgbClr val="FF0000"/>
                </a:solidFill>
              </a:rPr>
              <a:t>BA</a:t>
            </a:r>
            <a:r>
              <a:rPr lang="en-US" altLang="zh-TW" sz="2200" dirty="0">
                <a:solidFill>
                  <a:srgbClr val="FF0000"/>
                </a:solidFill>
              </a:rPr>
              <a:t>)</a:t>
            </a:r>
            <a:r>
              <a:rPr lang="en-US" altLang="zh-TW" sz="2200" b="1" dirty="0">
                <a:solidFill>
                  <a:srgbClr val="FF0000"/>
                </a:solidFill>
              </a:rPr>
              <a:t>x</a:t>
            </a:r>
            <a:r>
              <a:rPr lang="en-US" altLang="zh-TW" sz="2200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TW" sz="22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The standard matrix for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B</a:t>
            </a:r>
            <a:r>
              <a:rPr lang="zh-TW" altLang="en-US" sz="2400" dirty="0">
                <a:sym typeface="Math3" pitchFamily="2" charset="2"/>
              </a:rPr>
              <a:t>。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A</a:t>
            </a:r>
            <a:r>
              <a:rPr lang="en-US" altLang="zh-TW" sz="2200" dirty="0"/>
              <a:t> is</a:t>
            </a:r>
            <a:r>
              <a:rPr lang="en-US" altLang="zh-TW" sz="2200" i="1" dirty="0"/>
              <a:t> BA</a:t>
            </a:r>
            <a:r>
              <a:rPr lang="en-US" altLang="zh-TW" sz="2200" dirty="0"/>
              <a:t>. That is,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B</a:t>
            </a:r>
            <a:r>
              <a:rPr lang="zh-TW" altLang="en-US" sz="2400" dirty="0">
                <a:sym typeface="Math3" pitchFamily="2" charset="2"/>
              </a:rPr>
              <a:t>。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A</a:t>
            </a:r>
            <a:r>
              <a:rPr lang="en-US" altLang="zh-TW" sz="2200" dirty="0"/>
              <a:t> = </a:t>
            </a:r>
            <a:r>
              <a:rPr lang="en-US" altLang="zh-TW" sz="2200" i="1" dirty="0"/>
              <a:t>T</a:t>
            </a:r>
            <a:r>
              <a:rPr lang="en-US" altLang="zh-TW" sz="2200" i="1" baseline="-25000" dirty="0"/>
              <a:t>BA</a:t>
            </a:r>
            <a:r>
              <a:rPr lang="en-US" altLang="zh-TW" sz="22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 dirty="0"/>
              <a:t>Multiplying matrices is equivalent to composing the corresponding linear transformations in the </a:t>
            </a:r>
            <a:r>
              <a:rPr lang="en-US" altLang="zh-TW" sz="2200" i="1" dirty="0">
                <a:solidFill>
                  <a:srgbClr val="0F0FE1"/>
                </a:solidFill>
              </a:rPr>
              <a:t>right-to-left order </a:t>
            </a:r>
            <a:r>
              <a:rPr lang="en-US" altLang="zh-TW" sz="2200" dirty="0"/>
              <a:t>of the factors</a:t>
            </a:r>
            <a:r>
              <a:rPr lang="en-US" altLang="zh-TW" sz="2200" i="1" dirty="0">
                <a:solidFill>
                  <a:srgbClr val="0F0FE1"/>
                </a:solidFill>
              </a:rPr>
              <a:t>.</a:t>
            </a:r>
            <a:endParaRPr lang="zh-TW" altLang="en-US" sz="2200" i="1" dirty="0">
              <a:solidFill>
                <a:srgbClr val="0F0FE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版面配置區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A092B76-8999-4915-BB4F-5933324A10AF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5060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5B5DFE8-CF5D-42A0-9951-A85E917172A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Example 6</a:t>
            </a:r>
            <a:br>
              <a:rPr lang="en-US" altLang="zh-TW" dirty="0"/>
            </a:br>
            <a:r>
              <a:rPr lang="en-US" altLang="zh-TW" sz="3600" dirty="0"/>
              <a:t>(Composition of Two Rotations) </a:t>
            </a:r>
            <a:br>
              <a:rPr lang="en-US" altLang="zh-TW" sz="3600" dirty="0"/>
            </a:br>
            <a:endParaRPr lang="zh-TW" altLang="en-US" sz="3600" dirty="0"/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2672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/>
              <a:t>Let </a:t>
            </a:r>
            <a:r>
              <a:rPr lang="en-US" altLang="zh-TW" sz="2200" i="1"/>
              <a:t>T</a:t>
            </a:r>
            <a:r>
              <a:rPr lang="en-US" altLang="zh-TW" sz="2200" baseline="-25000"/>
              <a:t>1 </a:t>
            </a:r>
            <a:r>
              <a:rPr lang="en-US" altLang="zh-TW" sz="2200"/>
              <a:t>: </a:t>
            </a:r>
            <a:r>
              <a:rPr lang="en-US" altLang="zh-TW" sz="2200" i="1"/>
              <a:t>R</a:t>
            </a:r>
            <a:r>
              <a:rPr lang="en-US" altLang="zh-TW" sz="2200" baseline="30000"/>
              <a:t>2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>
                <a:cs typeface="Times New Roman" panose="02020603050405020304" pitchFamily="18" charset="0"/>
              </a:rPr>
              <a:t> </a:t>
            </a:r>
            <a:r>
              <a:rPr lang="en-US" altLang="zh-TW" sz="2200" i="1">
                <a:cs typeface="Times New Roman" panose="02020603050405020304" pitchFamily="18" charset="0"/>
              </a:rPr>
              <a:t>R</a:t>
            </a:r>
            <a:r>
              <a:rPr lang="en-US" altLang="zh-TW" sz="2200" baseline="30000">
                <a:cs typeface="Times New Roman" panose="02020603050405020304" pitchFamily="18" charset="0"/>
              </a:rPr>
              <a:t>2</a:t>
            </a:r>
            <a:r>
              <a:rPr lang="en-US" altLang="zh-TW" sz="2200"/>
              <a:t> and 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 : </a:t>
            </a:r>
            <a:r>
              <a:rPr lang="en-US" altLang="zh-TW" sz="2200" i="1"/>
              <a:t>R</a:t>
            </a:r>
            <a:r>
              <a:rPr lang="en-US" altLang="zh-TW" sz="2200" baseline="30000"/>
              <a:t>2</a:t>
            </a:r>
            <a:r>
              <a:rPr lang="en-US" altLang="zh-TW" sz="2200"/>
              <a:t>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>
                <a:cs typeface="Times New Roman" panose="02020603050405020304" pitchFamily="18" charset="0"/>
              </a:rPr>
              <a:t> </a:t>
            </a:r>
            <a:r>
              <a:rPr lang="en-US" altLang="zh-TW" sz="2200" i="1">
                <a:cs typeface="Times New Roman" panose="02020603050405020304" pitchFamily="18" charset="0"/>
              </a:rPr>
              <a:t>R</a:t>
            </a:r>
            <a:r>
              <a:rPr lang="en-US" altLang="zh-TW" sz="2200" baseline="30000">
                <a:cs typeface="Times New Roman" panose="02020603050405020304" pitchFamily="18" charset="0"/>
              </a:rPr>
              <a:t>2</a:t>
            </a:r>
            <a:r>
              <a:rPr lang="en-US" altLang="zh-TW" sz="2200"/>
              <a:t> be linear operators that rotate vectors through the angle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1</a:t>
            </a:r>
            <a:r>
              <a:rPr lang="en-US" altLang="zh-TW" sz="2200"/>
              <a:t> and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2</a:t>
            </a:r>
            <a:r>
              <a:rPr lang="en-US" altLang="zh-TW" sz="2200"/>
              <a:t>, respectively.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operation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200"/>
              <a:t>(</a:t>
            </a:r>
            <a:r>
              <a:rPr lang="en-US" altLang="zh-TW" sz="2200" i="1"/>
              <a:t>T</a:t>
            </a:r>
            <a:r>
              <a:rPr lang="en-US" altLang="zh-TW" sz="2200" baseline="-25000"/>
              <a:t>2 </a:t>
            </a:r>
            <a:r>
              <a:rPr lang="zh-TW" altLang="en-US" sz="2400">
                <a:sym typeface="Math3" pitchFamily="2" charset="2"/>
              </a:rPr>
              <a:t>。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)(</a:t>
            </a:r>
            <a:r>
              <a:rPr lang="en-US" altLang="zh-TW" sz="2200" b="1"/>
              <a:t>x</a:t>
            </a:r>
            <a:r>
              <a:rPr lang="en-US" altLang="zh-TW" sz="2200"/>
              <a:t>) = (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(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)))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200"/>
              <a:t>	first rotates </a:t>
            </a:r>
            <a:r>
              <a:rPr lang="en-US" altLang="zh-TW" sz="2200" b="1"/>
              <a:t>x</a:t>
            </a:r>
            <a:r>
              <a:rPr lang="en-US" altLang="zh-TW" sz="2200"/>
              <a:t> through the angle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1</a:t>
            </a:r>
            <a:r>
              <a:rPr lang="en-US" altLang="zh-TW" sz="2200"/>
              <a:t>, then rotates 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 through the angle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2</a:t>
            </a:r>
            <a:r>
              <a:rPr lang="en-US" altLang="zh-TW" sz="220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It follows that the net effect of 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200" i="1"/>
              <a:t>T</a:t>
            </a:r>
            <a:r>
              <a:rPr lang="en-US" altLang="zh-TW" sz="2200" baseline="-25000"/>
              <a:t>2 </a:t>
            </a:r>
            <a:r>
              <a:rPr lang="zh-TW" altLang="en-US" sz="2400">
                <a:sym typeface="Math3" pitchFamily="2" charset="2"/>
              </a:rPr>
              <a:t>。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200"/>
              <a:t>	is to rotate each vector in </a:t>
            </a:r>
            <a:r>
              <a:rPr lang="en-US" altLang="zh-TW" sz="2200" i="1"/>
              <a:t>R</a:t>
            </a:r>
            <a:r>
              <a:rPr lang="en-US" altLang="zh-TW" sz="2200" baseline="30000"/>
              <a:t>2</a:t>
            </a:r>
            <a:r>
              <a:rPr lang="en-US" altLang="zh-TW" sz="2200"/>
              <a:t> through the angle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1</a:t>
            </a:r>
            <a:r>
              <a:rPr lang="en-US" altLang="zh-TW" sz="2200"/>
              <a:t>+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 baseline="-25000"/>
              <a:t>2</a:t>
            </a:r>
            <a:endParaRPr lang="zh-TW" altLang="en-US" sz="2200"/>
          </a:p>
        </p:txBody>
      </p:sp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2362200"/>
            <a:ext cx="346075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4-2 Example 6</a:t>
            </a:r>
            <a:br>
              <a:rPr lang="en-US" altLang="zh-TW" dirty="0"/>
            </a:br>
            <a:r>
              <a:rPr lang="en-US" altLang="zh-TW" sz="4400" dirty="0"/>
              <a:t>(Composition of Two Rotations)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676400"/>
                <a:ext cx="8001000" cy="41665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tr-T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tr-T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tr-T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tr-T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24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tr-T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tr-TR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tr-TR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sz="240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tr-TR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tr-TR" sz="2400" dirty="0"/>
              </a:p>
              <a:p>
                <a14:m>
                  <m:oMath xmlns:m="http://schemas.openxmlformats.org/officeDocument/2006/math">
                    <m:r>
                      <a:rPr lang="tr-TR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tr-TR" sz="2400" dirty="0"/>
              </a:p>
              <a:p>
                <a:r>
                  <a:rPr lang="tr-TR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tr-TR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tr-T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676400"/>
                <a:ext cx="8001000" cy="4166573"/>
              </a:xfrm>
              <a:blipFill>
                <a:blip r:embed="rId2"/>
                <a:stretch>
                  <a:fillRect l="-305" b="-439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4C3FE5-1D80-4455-BA69-AE4E559200BA}" type="datetime1">
              <a:rPr lang="zh-TW" altLang="en-US" smtClean="0"/>
              <a:pPr>
                <a:defRPr/>
              </a:pPr>
              <a:t>2021/10/26</a:t>
            </a:fld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49AF-AD31-4EC1-B35A-FBE0A31C8697}" type="slidenum">
              <a:rPr lang="en-US" altLang="zh-TW" smtClean="0"/>
              <a:pPr/>
              <a:t>68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5233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版面配置區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7E3DF8B-DEA5-4065-978A-ACBA52B4B05E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6084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2F4A3B1-9C5A-4DA2-BD55-A8FEEF827FB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69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Example 7</a:t>
            </a:r>
            <a:endParaRPr lang="zh-TW" altLang="en-US" dirty="0"/>
          </a:p>
        </p:txBody>
      </p:sp>
      <p:graphicFrame>
        <p:nvGraphicFramePr>
          <p:cNvPr id="46086" name="Object 6"/>
          <p:cNvGraphicFramePr>
            <a:graphicFrameLocks noChangeAspect="1"/>
          </p:cNvGraphicFramePr>
          <p:nvPr/>
        </p:nvGraphicFramePr>
        <p:xfrm>
          <a:off x="762000" y="2819400"/>
          <a:ext cx="4451350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9" name="Equation" r:id="rId4" imgW="2374900" imgH="1181100" progId="Equation.3">
                  <p:embed/>
                </p:oleObj>
              </mc:Choice>
              <mc:Fallback>
                <p:oleObj name="Equation" r:id="rId4" imgW="2374900" imgH="1181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4451350" cy="206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638300"/>
            <a:ext cx="24765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矩形 7"/>
          <p:cNvSpPr>
            <a:spLocks noChangeArrowheads="1"/>
          </p:cNvSpPr>
          <p:nvPr/>
        </p:nvSpPr>
        <p:spPr bwMode="auto">
          <a:xfrm>
            <a:off x="686066" y="1828800"/>
            <a:ext cx="4015843" cy="8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Composition Is Not Commutative</a:t>
            </a:r>
            <a:endParaRPr lang="tr-TR" altLang="zh-TW" dirty="0">
              <a:solidFill>
                <a:srgbClr val="FF0000"/>
              </a:solidFill>
            </a:endParaRPr>
          </a:p>
          <a:p>
            <a:pPr eaLnBrk="1" hangingPunct="1"/>
            <a:r>
              <a:rPr lang="tr-TR" altLang="zh-TW" dirty="0">
                <a:solidFill>
                  <a:srgbClr val="FF0000"/>
                </a:solidFill>
              </a:rPr>
              <a:t>In General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371600" y="4884738"/>
            <a:ext cx="304800" cy="52546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590800" y="4800600"/>
            <a:ext cx="701675" cy="45878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16941" y="5359097"/>
            <a:ext cx="2140330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First </a:t>
            </a:r>
            <a:r>
              <a:rPr lang="tr-TR" sz="1600" dirty="0" err="1"/>
              <a:t>project</a:t>
            </a:r>
            <a:r>
              <a:rPr lang="tr-TR" sz="1600" dirty="0"/>
              <a:t> </a:t>
            </a:r>
            <a:r>
              <a:rPr lang="tr-TR" sz="1600" dirty="0" err="1"/>
              <a:t>onto</a:t>
            </a:r>
            <a:r>
              <a:rPr lang="tr-TR" sz="1600" dirty="0"/>
              <a:t> y </a:t>
            </a:r>
            <a:r>
              <a:rPr lang="tr-TR" sz="1600" dirty="0" err="1"/>
              <a:t>axis</a:t>
            </a:r>
            <a:endParaRPr lang="tr-TR" sz="1600" dirty="0"/>
          </a:p>
          <a:p>
            <a:r>
              <a:rPr lang="tr-TR" sz="1600" dirty="0" err="1"/>
              <a:t>then</a:t>
            </a:r>
            <a:r>
              <a:rPr lang="tr-TR" sz="1600" dirty="0"/>
              <a:t> </a:t>
            </a:r>
            <a:r>
              <a:rPr lang="tr-TR" sz="1600" dirty="0" err="1"/>
              <a:t>reflect</a:t>
            </a:r>
            <a:r>
              <a:rPr lang="tr-TR" sz="1600" dirty="0"/>
              <a:t> </a:t>
            </a:r>
            <a:r>
              <a:rPr lang="tr-TR" sz="1600" dirty="0" err="1"/>
              <a:t>wrt</a:t>
            </a:r>
            <a:r>
              <a:rPr lang="tr-TR" sz="1600" dirty="0"/>
              <a:t> x=y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90254" y="5254757"/>
            <a:ext cx="2295821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First </a:t>
            </a:r>
            <a:r>
              <a:rPr lang="tr-TR" sz="1600" dirty="0" err="1"/>
              <a:t>reflect</a:t>
            </a:r>
            <a:r>
              <a:rPr lang="tr-TR" sz="1600" dirty="0"/>
              <a:t> </a:t>
            </a:r>
            <a:r>
              <a:rPr lang="tr-TR" sz="1600" dirty="0" err="1"/>
              <a:t>wrt</a:t>
            </a:r>
            <a:r>
              <a:rPr lang="tr-TR" sz="1600" dirty="0"/>
              <a:t> x=y </a:t>
            </a:r>
            <a:r>
              <a:rPr lang="tr-TR" sz="1600" dirty="0" err="1"/>
              <a:t>then</a:t>
            </a:r>
            <a:r>
              <a:rPr lang="tr-TR" sz="1600" dirty="0"/>
              <a:t> </a:t>
            </a:r>
          </a:p>
          <a:p>
            <a:r>
              <a:rPr lang="tr-TR" sz="1600" dirty="0" err="1"/>
              <a:t>project</a:t>
            </a:r>
            <a:r>
              <a:rPr lang="tr-TR" sz="1600" dirty="0"/>
              <a:t> </a:t>
            </a:r>
            <a:r>
              <a:rPr lang="tr-TR" sz="1600" dirty="0" err="1"/>
              <a:t>onto</a:t>
            </a:r>
            <a:r>
              <a:rPr lang="tr-TR" sz="1600" dirty="0"/>
              <a:t> y </a:t>
            </a:r>
            <a:r>
              <a:rPr lang="tr-TR" sz="1600" dirty="0" err="1"/>
              <a:t>axis</a:t>
            </a:r>
            <a:endParaRPr lang="tr-TR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96E67E0-C2AF-43AD-BFC3-B45BF1B5F459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17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D5E7E58-9F60-48C4-AB1A-2195F65DF94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800"/>
              <a:t>Theorem 4.1.1 (Properties of Vector in </a:t>
            </a:r>
            <a:r>
              <a:rPr lang="en-US" altLang="zh-TW" sz="3800" i="1">
                <a:latin typeface="Times New Roman" panose="02020603050405020304" pitchFamily="18" charset="0"/>
              </a:rPr>
              <a:t>R</a:t>
            </a:r>
            <a:r>
              <a:rPr lang="en-US" altLang="zh-TW" sz="3800" i="1" baseline="30000">
                <a:latin typeface="Times New Roman" panose="02020603050405020304" pitchFamily="18" charset="0"/>
              </a:rPr>
              <a:t>n</a:t>
            </a:r>
            <a:r>
              <a:rPr lang="en-US" altLang="zh-TW" sz="3800"/>
              <a:t>)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341" y="1404191"/>
            <a:ext cx="8229600" cy="4839447"/>
          </a:xfrm>
        </p:spPr>
        <p:txBody>
          <a:bodyPr/>
          <a:lstStyle/>
          <a:p>
            <a:pPr eaLnBrk="1" hangingPunct="1"/>
            <a:r>
              <a:rPr lang="en-US" altLang="zh-TW" dirty="0"/>
              <a:t>If </a:t>
            </a:r>
            <a:r>
              <a:rPr lang="en-US" altLang="zh-TW" b="1" dirty="0"/>
              <a:t>u </a:t>
            </a:r>
            <a:r>
              <a:rPr lang="en-US" altLang="zh-TW" dirty="0"/>
              <a:t>= (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,…,u</a:t>
            </a:r>
            <a:r>
              <a:rPr lang="en-US" altLang="zh-TW" i="1" baseline="-25000" dirty="0"/>
              <a:t>n</a:t>
            </a:r>
            <a:r>
              <a:rPr lang="en-US" altLang="zh-TW" dirty="0"/>
              <a:t>), </a:t>
            </a:r>
            <a:r>
              <a:rPr lang="en-US" altLang="zh-TW" b="1" dirty="0"/>
              <a:t>v </a:t>
            </a:r>
            <a:r>
              <a:rPr lang="en-US" altLang="zh-TW" dirty="0"/>
              <a:t>= (v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,v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 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), and </a:t>
            </a:r>
            <a:r>
              <a:rPr lang="en-US" altLang="zh-TW" b="1" dirty="0"/>
              <a:t>w </a:t>
            </a:r>
            <a:r>
              <a:rPr lang="en-US" altLang="zh-TW" dirty="0"/>
              <a:t>= (</a:t>
            </a:r>
            <a:r>
              <a:rPr lang="en-US" altLang="zh-TW" i="1" dirty="0"/>
              <a:t>w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,w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 </a:t>
            </a:r>
            <a:r>
              <a:rPr lang="en-US" altLang="zh-TW" i="1" dirty="0" err="1"/>
              <a:t>w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) are vectors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and </a:t>
            </a:r>
            <a:r>
              <a:rPr lang="en-US" altLang="zh-TW" i="1" dirty="0"/>
              <a:t>k</a:t>
            </a:r>
            <a:r>
              <a:rPr lang="en-US" altLang="zh-TW" dirty="0"/>
              <a:t> and </a:t>
            </a:r>
            <a:r>
              <a:rPr lang="en-US" altLang="zh-TW" i="1" dirty="0"/>
              <a:t>l </a:t>
            </a:r>
            <a:r>
              <a:rPr lang="en-US" altLang="zh-TW" dirty="0"/>
              <a:t>are scalars, then:</a:t>
            </a:r>
          </a:p>
          <a:p>
            <a:pPr lvl="1" eaLnBrk="1" hangingPunct="1"/>
            <a:r>
              <a:rPr lang="en-US" altLang="zh-TW" b="1" dirty="0"/>
              <a:t>u </a:t>
            </a:r>
            <a:r>
              <a:rPr lang="en-US" altLang="zh-TW" dirty="0"/>
              <a:t>+ </a:t>
            </a:r>
            <a:r>
              <a:rPr lang="en-US" altLang="zh-TW" b="1" dirty="0"/>
              <a:t>v</a:t>
            </a:r>
            <a:r>
              <a:rPr lang="en-US" altLang="zh-TW" dirty="0"/>
              <a:t> = </a:t>
            </a:r>
            <a:r>
              <a:rPr lang="en-US" altLang="zh-TW" b="1" dirty="0"/>
              <a:t>v </a:t>
            </a:r>
            <a:r>
              <a:rPr lang="en-US" altLang="zh-TW" dirty="0"/>
              <a:t>+ </a:t>
            </a:r>
            <a:r>
              <a:rPr lang="en-US" altLang="zh-TW" b="1" dirty="0"/>
              <a:t>u</a:t>
            </a:r>
            <a:r>
              <a:rPr lang="tr-TR" altLang="zh-TW" b="1" dirty="0"/>
              <a:t> - </a:t>
            </a:r>
            <a:r>
              <a:rPr lang="tr-TR" altLang="zh-TW" dirty="0"/>
              <a:t>commutative prop. of  vector addn.</a:t>
            </a:r>
            <a:endParaRPr lang="en-US" altLang="zh-TW" dirty="0"/>
          </a:p>
          <a:p>
            <a:pPr lvl="1" eaLnBrk="1" hangingPunct="1"/>
            <a:r>
              <a:rPr lang="en-US" altLang="zh-TW" b="1" dirty="0"/>
              <a:t>u </a:t>
            </a:r>
            <a:r>
              <a:rPr lang="en-US" altLang="zh-TW" dirty="0"/>
              <a:t>+ (</a:t>
            </a:r>
            <a:r>
              <a:rPr lang="en-US" altLang="zh-TW" b="1" dirty="0"/>
              <a:t>v </a:t>
            </a:r>
            <a:r>
              <a:rPr lang="en-US" altLang="zh-TW" dirty="0"/>
              <a:t>+ </a:t>
            </a:r>
            <a:r>
              <a:rPr lang="en-US" altLang="zh-TW" b="1" dirty="0"/>
              <a:t>w</a:t>
            </a:r>
            <a:r>
              <a:rPr lang="en-US" altLang="zh-TW" dirty="0"/>
              <a:t>) = (</a:t>
            </a:r>
            <a:r>
              <a:rPr lang="en-US" altLang="zh-TW" b="1" dirty="0"/>
              <a:t>u </a:t>
            </a:r>
            <a:r>
              <a:rPr lang="en-US" altLang="zh-TW" dirty="0"/>
              <a:t>+ </a:t>
            </a:r>
            <a:r>
              <a:rPr lang="en-US" altLang="zh-TW" b="1" dirty="0"/>
              <a:t>v</a:t>
            </a:r>
            <a:r>
              <a:rPr lang="en-US" altLang="zh-TW" dirty="0"/>
              <a:t>) + </a:t>
            </a:r>
            <a:r>
              <a:rPr lang="en-US" altLang="zh-TW" b="1" dirty="0"/>
              <a:t>w</a:t>
            </a:r>
            <a:r>
              <a:rPr lang="tr-TR" altLang="zh-TW" b="1" dirty="0"/>
              <a:t> - </a:t>
            </a:r>
            <a:r>
              <a:rPr lang="tr-TR" altLang="zh-TW" dirty="0"/>
              <a:t>associative prop. of  vector addn.</a:t>
            </a:r>
            <a:endParaRPr lang="en-US" altLang="zh-TW" b="1" dirty="0"/>
          </a:p>
          <a:p>
            <a:pPr lvl="1" eaLnBrk="1" hangingPunct="1"/>
            <a:r>
              <a:rPr lang="en-US" altLang="zh-TW" b="1" dirty="0"/>
              <a:t>u </a:t>
            </a:r>
            <a:r>
              <a:rPr lang="en-US" altLang="zh-TW" dirty="0"/>
              <a:t>+ </a:t>
            </a:r>
            <a:r>
              <a:rPr lang="en-US" altLang="zh-TW" b="1" dirty="0"/>
              <a:t>0</a:t>
            </a:r>
            <a:r>
              <a:rPr lang="en-US" altLang="zh-TW" dirty="0"/>
              <a:t> = </a:t>
            </a:r>
            <a:r>
              <a:rPr lang="en-US" altLang="zh-TW" b="1" dirty="0"/>
              <a:t>0 </a:t>
            </a:r>
            <a:r>
              <a:rPr lang="en-US" altLang="zh-TW" dirty="0"/>
              <a:t>+ </a:t>
            </a:r>
            <a:r>
              <a:rPr lang="en-US" altLang="zh-TW" b="1" dirty="0"/>
              <a:t>u</a:t>
            </a:r>
            <a:r>
              <a:rPr lang="en-US" altLang="zh-TW" dirty="0"/>
              <a:t> = </a:t>
            </a:r>
            <a:r>
              <a:rPr lang="en-US" altLang="zh-TW" b="1" dirty="0"/>
              <a:t>u</a:t>
            </a:r>
            <a:r>
              <a:rPr lang="tr-TR" altLang="zh-TW" b="1" dirty="0"/>
              <a:t> - </a:t>
            </a:r>
            <a:r>
              <a:rPr lang="tr-TR" altLang="zh-TW" dirty="0"/>
              <a:t>idempotent of vector addn.</a:t>
            </a:r>
            <a:endParaRPr lang="en-US" altLang="zh-TW" dirty="0"/>
          </a:p>
          <a:p>
            <a:pPr lvl="1" eaLnBrk="1" hangingPunct="1"/>
            <a:r>
              <a:rPr lang="en-US" altLang="zh-TW" b="1" dirty="0"/>
              <a:t>u </a:t>
            </a:r>
            <a:r>
              <a:rPr lang="en-US" altLang="zh-TW" dirty="0"/>
              <a:t>+ (-</a:t>
            </a:r>
            <a:r>
              <a:rPr lang="en-US" altLang="zh-TW" b="1" dirty="0"/>
              <a:t>u</a:t>
            </a:r>
            <a:r>
              <a:rPr lang="en-US" altLang="zh-TW" dirty="0"/>
              <a:t>) = 0; that is </a:t>
            </a:r>
            <a:r>
              <a:rPr lang="en-US" altLang="zh-TW" b="1" dirty="0"/>
              <a:t>u </a:t>
            </a:r>
            <a:r>
              <a:rPr lang="en-US" altLang="zh-TW" dirty="0"/>
              <a:t>– </a:t>
            </a:r>
            <a:r>
              <a:rPr lang="en-US" altLang="zh-TW" b="1" dirty="0"/>
              <a:t>u </a:t>
            </a:r>
            <a:r>
              <a:rPr lang="en-US" altLang="zh-TW" dirty="0"/>
              <a:t>= 0</a:t>
            </a:r>
            <a:r>
              <a:rPr lang="tr-TR" altLang="zh-TW" dirty="0"/>
              <a:t> - additive inverse</a:t>
            </a:r>
            <a:endParaRPr lang="en-US" altLang="zh-TW" dirty="0"/>
          </a:p>
          <a:p>
            <a:pPr lvl="1" eaLnBrk="1" hangingPunct="1"/>
            <a:r>
              <a:rPr lang="en-US" altLang="zh-TW" i="1" dirty="0"/>
              <a:t>k</a:t>
            </a:r>
            <a:r>
              <a:rPr lang="en-US" altLang="zh-TW" dirty="0"/>
              <a:t>(</a:t>
            </a:r>
            <a:r>
              <a:rPr lang="en-US" altLang="zh-TW" i="1" dirty="0" err="1"/>
              <a:t>l</a:t>
            </a:r>
            <a:r>
              <a:rPr lang="en-US" altLang="zh-TW" b="1" dirty="0" err="1"/>
              <a:t>u</a:t>
            </a:r>
            <a:r>
              <a:rPr lang="en-US" altLang="zh-TW" dirty="0"/>
              <a:t>) = (</a:t>
            </a:r>
            <a:r>
              <a:rPr lang="en-US" altLang="zh-TW" i="1" dirty="0"/>
              <a:t>kl</a:t>
            </a:r>
            <a:r>
              <a:rPr lang="en-US" altLang="zh-TW" dirty="0"/>
              <a:t>)</a:t>
            </a:r>
            <a:r>
              <a:rPr lang="en-US" altLang="zh-TW" b="1" dirty="0"/>
              <a:t>u</a:t>
            </a:r>
            <a:r>
              <a:rPr lang="tr-TR" altLang="zh-TW" b="1" dirty="0"/>
              <a:t> - </a:t>
            </a:r>
            <a:r>
              <a:rPr lang="tr-TR" altLang="zh-TW" dirty="0"/>
              <a:t>associative prop. of scalar mult.</a:t>
            </a:r>
            <a:endParaRPr lang="en-US" altLang="zh-TW" dirty="0"/>
          </a:p>
          <a:p>
            <a:pPr lvl="1" eaLnBrk="1" hangingPunct="1"/>
            <a:r>
              <a:rPr lang="en-US" altLang="zh-TW" i="1" dirty="0"/>
              <a:t>k</a:t>
            </a:r>
            <a:r>
              <a:rPr lang="en-US" altLang="zh-TW" dirty="0"/>
              <a:t>(</a:t>
            </a:r>
            <a:r>
              <a:rPr lang="en-US" altLang="zh-TW" b="1" dirty="0"/>
              <a:t>u </a:t>
            </a:r>
            <a:r>
              <a:rPr lang="en-US" altLang="zh-TW" dirty="0"/>
              <a:t>+ </a:t>
            </a:r>
            <a:r>
              <a:rPr lang="en-US" altLang="zh-TW" b="1" dirty="0"/>
              <a:t>v</a:t>
            </a:r>
            <a:r>
              <a:rPr lang="en-US" altLang="zh-TW" dirty="0"/>
              <a:t>) = </a:t>
            </a:r>
            <a:r>
              <a:rPr lang="en-US" altLang="zh-TW" i="1" dirty="0" err="1"/>
              <a:t>k</a:t>
            </a:r>
            <a:r>
              <a:rPr lang="en-US" altLang="zh-TW" b="1" dirty="0" err="1"/>
              <a:t>u</a:t>
            </a:r>
            <a:r>
              <a:rPr lang="en-US" altLang="zh-TW" b="1" dirty="0"/>
              <a:t> </a:t>
            </a:r>
            <a:r>
              <a:rPr lang="en-US" altLang="zh-TW" dirty="0"/>
              <a:t>+ </a:t>
            </a:r>
            <a:r>
              <a:rPr lang="en-US" altLang="zh-TW" i="1" dirty="0" err="1"/>
              <a:t>k</a:t>
            </a:r>
            <a:r>
              <a:rPr lang="en-US" altLang="zh-TW" b="1" dirty="0" err="1"/>
              <a:t>v</a:t>
            </a:r>
            <a:r>
              <a:rPr lang="tr-TR" altLang="zh-TW" b="1" dirty="0"/>
              <a:t> - </a:t>
            </a:r>
            <a:r>
              <a:rPr lang="tr-TR" altLang="zh-TW" dirty="0"/>
              <a:t>distributive prop. of scalar mult. over vector addn.</a:t>
            </a:r>
            <a:endParaRPr lang="en-US" altLang="zh-TW" dirty="0"/>
          </a:p>
          <a:p>
            <a:pPr lvl="1" eaLnBrk="1" hangingPunct="1"/>
            <a:r>
              <a:rPr lang="en-US" altLang="zh-TW" dirty="0"/>
              <a:t>(</a:t>
            </a:r>
            <a:r>
              <a:rPr lang="en-US" altLang="zh-TW" i="1" dirty="0" err="1"/>
              <a:t>k+l</a:t>
            </a:r>
            <a:r>
              <a:rPr lang="en-US" altLang="zh-TW" dirty="0"/>
              <a:t>)</a:t>
            </a:r>
            <a:r>
              <a:rPr lang="en-US" altLang="zh-TW" b="1" dirty="0"/>
              <a:t>u</a:t>
            </a:r>
            <a:r>
              <a:rPr lang="en-US" altLang="zh-TW" dirty="0"/>
              <a:t> = </a:t>
            </a:r>
            <a:r>
              <a:rPr lang="en-US" altLang="zh-TW" i="1" dirty="0" err="1"/>
              <a:t>k</a:t>
            </a:r>
            <a:r>
              <a:rPr lang="en-US" altLang="zh-TW" b="1" dirty="0" err="1"/>
              <a:t>u</a:t>
            </a:r>
            <a:r>
              <a:rPr lang="en-US" altLang="zh-TW" dirty="0" err="1"/>
              <a:t>+</a:t>
            </a:r>
            <a:r>
              <a:rPr lang="en-US" altLang="zh-TW" i="1" dirty="0" err="1"/>
              <a:t>l</a:t>
            </a:r>
            <a:r>
              <a:rPr lang="en-US" altLang="zh-TW" b="1" dirty="0" err="1"/>
              <a:t>u</a:t>
            </a:r>
            <a:r>
              <a:rPr lang="tr-TR" altLang="zh-TW" b="1" dirty="0"/>
              <a:t> - </a:t>
            </a:r>
            <a:r>
              <a:rPr lang="tr-TR" altLang="zh-TW" dirty="0"/>
              <a:t>distributive prop. of scalar addn.. over mult. with a vector </a:t>
            </a:r>
          </a:p>
          <a:p>
            <a:pPr lvl="1" eaLnBrk="1" hangingPunct="1"/>
            <a:r>
              <a:rPr lang="en-US" altLang="zh-TW" dirty="0"/>
              <a:t>1</a:t>
            </a:r>
            <a:r>
              <a:rPr lang="en-US" altLang="zh-TW" b="1" dirty="0"/>
              <a:t>u</a:t>
            </a:r>
            <a:r>
              <a:rPr lang="en-US" altLang="zh-TW" dirty="0"/>
              <a:t> = </a:t>
            </a:r>
            <a:r>
              <a:rPr lang="en-US" altLang="zh-TW" b="1" dirty="0"/>
              <a:t>u</a:t>
            </a:r>
            <a:r>
              <a:rPr lang="tr-TR" altLang="zh-TW" b="1" dirty="0"/>
              <a:t> - </a:t>
            </a:r>
            <a:r>
              <a:rPr lang="tr-TR" altLang="zh-TW" dirty="0"/>
              <a:t>idempotent of scalar mult. of a vector</a:t>
            </a:r>
            <a:endParaRPr lang="en-US" altLang="zh-TW" dirty="0"/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4-2 Example 8</a:t>
            </a:r>
            <a:endParaRPr lang="zh-TW" altLang="en-US" dirty="0"/>
          </a:p>
        </p:txBody>
      </p:sp>
      <p:sp>
        <p:nvSpPr>
          <p:cNvPr id="47107" name="內容版面配置區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83125"/>
          </a:xfrm>
        </p:spPr>
        <p:txBody>
          <a:bodyPr/>
          <a:lstStyle/>
          <a:p>
            <a:pPr eaLnBrk="1" hangingPunct="1"/>
            <a:r>
              <a:rPr lang="en-US" altLang="zh-TW" dirty="0"/>
              <a:t>Let T</a:t>
            </a:r>
            <a:r>
              <a:rPr lang="en-US" altLang="zh-TW" baseline="-25000" dirty="0"/>
              <a:t>1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2</a:t>
            </a:r>
            <a:r>
              <a:rPr lang="en-US" altLang="zh-TW" baseline="30000" dirty="0"/>
              <a:t> </a:t>
            </a:r>
            <a:r>
              <a:rPr lang="en-US" altLang="zh-TW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cs typeface="Times New Roman" panose="02020603050405020304" pitchFamily="18" charset="0"/>
              </a:rPr>
              <a:t>2</a:t>
            </a:r>
            <a:r>
              <a:rPr lang="en-US" altLang="zh-TW" dirty="0"/>
              <a:t> be the reflection about the y-axis, and T</a:t>
            </a:r>
            <a:r>
              <a:rPr lang="en-US" altLang="zh-TW" baseline="-25000" dirty="0"/>
              <a:t>2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2</a:t>
            </a:r>
            <a:r>
              <a:rPr lang="en-US" altLang="zh-TW" baseline="30000" dirty="0"/>
              <a:t> </a:t>
            </a:r>
            <a:r>
              <a:rPr lang="en-US" altLang="zh-TW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cs typeface="Times New Roman" panose="02020603050405020304" pitchFamily="18" charset="0"/>
              </a:rPr>
              <a:t>2</a:t>
            </a:r>
            <a:r>
              <a:rPr lang="en-US" altLang="zh-TW" dirty="0"/>
              <a:t> be the reflection about the x-axis.</a:t>
            </a:r>
          </a:p>
          <a:p>
            <a:pPr lvl="1" eaLnBrk="1" hangingPunct="1"/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◦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)(</a:t>
            </a:r>
            <a:r>
              <a:rPr lang="en-US" altLang="zh-TW" dirty="0" err="1">
                <a:solidFill>
                  <a:srgbClr val="0E015F"/>
                </a:solidFill>
              </a:rPr>
              <a:t>x,y</a:t>
            </a:r>
            <a:r>
              <a:rPr lang="en-US" altLang="zh-TW" dirty="0">
                <a:solidFill>
                  <a:srgbClr val="0E015F"/>
                </a:solidFill>
              </a:rPr>
              <a:t>)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(x, -y) = (-x, -y)</a:t>
            </a:r>
          </a:p>
          <a:p>
            <a:pPr lvl="1" eaLnBrk="1" hangingPunct="1"/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◦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)(</a:t>
            </a:r>
            <a:r>
              <a:rPr lang="en-US" altLang="zh-TW" dirty="0" err="1">
                <a:solidFill>
                  <a:srgbClr val="0E015F"/>
                </a:solidFill>
              </a:rPr>
              <a:t>x,y</a:t>
            </a:r>
            <a:r>
              <a:rPr lang="en-US" altLang="zh-TW" dirty="0">
                <a:solidFill>
                  <a:srgbClr val="0E015F"/>
                </a:solidFill>
              </a:rPr>
              <a:t>)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(-x, y) = (-x, -y)</a:t>
            </a:r>
          </a:p>
          <a:p>
            <a:pPr lvl="1" eaLnBrk="1" hangingPunct="1"/>
            <a:r>
              <a:rPr lang="en-US" altLang="zh-TW" dirty="0">
                <a:solidFill>
                  <a:srgbClr val="0E015F"/>
                </a:solidFill>
              </a:rPr>
              <a:t>is called the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reflection about the origin</a:t>
            </a:r>
            <a:r>
              <a:rPr lang="tr-TR" altLang="zh-TW" i="1" dirty="0">
                <a:solidFill>
                  <a:srgbClr val="FF0000"/>
                </a:solidFill>
              </a:rPr>
              <a:t> in 2-space</a:t>
            </a:r>
            <a:endParaRPr lang="en-US" altLang="zh-TW" i="1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TW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TW" dirty="0">
              <a:solidFill>
                <a:srgbClr val="FF0000"/>
              </a:solidFill>
            </a:endParaRPr>
          </a:p>
          <a:p>
            <a:pPr lvl="1" eaLnBrk="1" hangingPunct="1"/>
            <a:endParaRPr lang="en-US" altLang="zh-TW" dirty="0"/>
          </a:p>
          <a:p>
            <a:pPr lvl="1" eaLnBrk="1" hangingPunct="1"/>
            <a:endParaRPr lang="zh-TW" altLang="en-US" dirty="0"/>
          </a:p>
          <a:p>
            <a:pPr eaLnBrk="1" hangingPunct="1"/>
            <a:endParaRPr lang="zh-TW" altLang="en-US" dirty="0"/>
          </a:p>
        </p:txBody>
      </p:sp>
      <p:sp>
        <p:nvSpPr>
          <p:cNvPr id="4710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656F7F5-3ADC-4EC8-A435-8D78C4A1C82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711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6E08197-5E61-4D22-849A-48BB13A669E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6AE6CD0-9EFB-4FE4-9337-E07F5A297AD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813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92E85A8-5268-4EB3-8245-213CDC421342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800"/>
              <a:t>4-2  Compositions of Three or More   </a:t>
            </a:r>
            <a:br>
              <a:rPr lang="en-US" altLang="zh-TW" sz="3800"/>
            </a:br>
            <a:r>
              <a:rPr lang="en-US" altLang="zh-TW" sz="3800"/>
              <a:t>       Linear Transformations</a:t>
            </a:r>
            <a:endParaRPr lang="zh-TW" altLang="en-US" sz="3800"/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Consider the linear transformations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T</a:t>
            </a:r>
            <a:r>
              <a:rPr lang="en-US" altLang="zh-TW" sz="2200" baseline="-25000"/>
              <a:t>1 </a:t>
            </a:r>
            <a:r>
              <a:rPr lang="en-US" altLang="zh-TW" sz="2200"/>
              <a:t>: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 i="1">
                <a:cs typeface="Times New Roman" panose="02020603050405020304" pitchFamily="18" charset="0"/>
              </a:rPr>
              <a:t> 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k</a:t>
            </a:r>
            <a:r>
              <a:rPr lang="en-US" altLang="zh-TW" sz="2200" i="1">
                <a:cs typeface="Times New Roman" panose="02020603050405020304" pitchFamily="18" charset="0"/>
              </a:rPr>
              <a:t> ,     T</a:t>
            </a:r>
            <a:r>
              <a:rPr lang="en-US" altLang="zh-TW" sz="2200" baseline="-25000">
                <a:cs typeface="Times New Roman" panose="02020603050405020304" pitchFamily="18" charset="0"/>
              </a:rPr>
              <a:t>2</a:t>
            </a:r>
            <a:r>
              <a:rPr lang="en-US" altLang="zh-TW" sz="2200" i="1">
                <a:cs typeface="Times New Roman" panose="02020603050405020304" pitchFamily="18" charset="0"/>
              </a:rPr>
              <a:t> </a:t>
            </a:r>
            <a:r>
              <a:rPr lang="en-US" altLang="zh-TW" sz="2200">
                <a:cs typeface="Times New Roman" panose="02020603050405020304" pitchFamily="18" charset="0"/>
              </a:rPr>
              <a:t>:</a:t>
            </a:r>
            <a:r>
              <a:rPr lang="en-US" altLang="zh-TW" sz="2200" i="1">
                <a:cs typeface="Times New Roman" panose="02020603050405020304" pitchFamily="18" charset="0"/>
              </a:rPr>
              <a:t> 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k</a:t>
            </a:r>
            <a:r>
              <a:rPr lang="en-US" altLang="zh-TW" sz="2200" i="1">
                <a:cs typeface="Times New Roman" panose="02020603050405020304" pitchFamily="18" charset="0"/>
              </a:rPr>
              <a:t>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 i="1">
                <a:cs typeface="Times New Roman" panose="02020603050405020304" pitchFamily="18" charset="0"/>
              </a:rPr>
              <a:t> 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l </a:t>
            </a:r>
            <a:r>
              <a:rPr lang="en-US" altLang="zh-TW" sz="2200">
                <a:cs typeface="Times New Roman" panose="02020603050405020304" pitchFamily="18" charset="0"/>
              </a:rPr>
              <a:t>,    </a:t>
            </a:r>
            <a:r>
              <a:rPr lang="en-US" altLang="zh-TW" sz="2200" i="1">
                <a:cs typeface="Times New Roman" panose="02020603050405020304" pitchFamily="18" charset="0"/>
              </a:rPr>
              <a:t>T</a:t>
            </a:r>
            <a:r>
              <a:rPr lang="en-US" altLang="zh-TW" sz="2200" baseline="-25000">
                <a:cs typeface="Times New Roman" panose="02020603050405020304" pitchFamily="18" charset="0"/>
              </a:rPr>
              <a:t>3</a:t>
            </a:r>
            <a:r>
              <a:rPr lang="en-US" altLang="zh-TW" sz="2200">
                <a:cs typeface="Times New Roman" panose="02020603050405020304" pitchFamily="18" charset="0"/>
              </a:rPr>
              <a:t> : </a:t>
            </a:r>
            <a:r>
              <a:rPr lang="en-US" altLang="zh-TW" sz="2200" i="1">
                <a:cs typeface="Times New Roman" panose="02020603050405020304" pitchFamily="18" charset="0"/>
              </a:rPr>
              <a:t>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l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 i="1">
                <a:cs typeface="Times New Roman" panose="02020603050405020304" pitchFamily="18" charset="0"/>
              </a:rPr>
              <a:t> 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m</a:t>
            </a:r>
          </a:p>
          <a:p>
            <a:pPr eaLnBrk="1" hangingPunct="1"/>
            <a:r>
              <a:rPr lang="en-US" altLang="zh-TW" sz="2200"/>
              <a:t>We can define the composition  (</a:t>
            </a:r>
            <a:r>
              <a:rPr lang="en-US" altLang="zh-TW" sz="2200" i="1"/>
              <a:t>T</a:t>
            </a:r>
            <a:r>
              <a:rPr lang="en-US" altLang="zh-TW" sz="2200" baseline="-25000"/>
              <a:t>3</a:t>
            </a:r>
            <a:r>
              <a:rPr lang="en-US" altLang="zh-TW" sz="2200"/>
              <a:t>◦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◦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) :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 </a:t>
            </a:r>
            <a:r>
              <a:rPr lang="en-US" altLang="zh-TW" sz="2200">
                <a:sym typeface="Symbol" panose="05050102010706020507" pitchFamily="18" charset="2"/>
              </a:rPr>
              <a:t></a:t>
            </a:r>
            <a:r>
              <a:rPr lang="en-US" altLang="zh-TW" sz="2200" i="1">
                <a:cs typeface="Times New Roman" panose="02020603050405020304" pitchFamily="18" charset="0"/>
              </a:rPr>
              <a:t> R</a:t>
            </a:r>
            <a:r>
              <a:rPr lang="en-US" altLang="zh-TW" sz="2200" i="1" baseline="30000">
                <a:cs typeface="Times New Roman" panose="02020603050405020304" pitchFamily="18" charset="0"/>
              </a:rPr>
              <a:t>m</a:t>
            </a:r>
            <a:r>
              <a:rPr lang="en-US" altLang="zh-TW" sz="2200"/>
              <a:t> by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olidFill>
                  <a:srgbClr val="FF0000"/>
                </a:solidFill>
              </a:rPr>
              <a:t>(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3</a:t>
            </a:r>
            <a:r>
              <a:rPr lang="en-US" altLang="zh-TW" sz="2200">
                <a:solidFill>
                  <a:srgbClr val="FF0000"/>
                </a:solidFill>
              </a:rPr>
              <a:t>◦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2</a:t>
            </a:r>
            <a:r>
              <a:rPr lang="en-US" altLang="zh-TW" sz="2200">
                <a:solidFill>
                  <a:srgbClr val="FF0000"/>
                </a:solidFill>
              </a:rPr>
              <a:t>◦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1</a:t>
            </a:r>
            <a:r>
              <a:rPr lang="en-US" altLang="zh-TW" sz="2200">
                <a:solidFill>
                  <a:srgbClr val="FF0000"/>
                </a:solidFill>
              </a:rPr>
              <a:t>)(</a:t>
            </a:r>
            <a:r>
              <a:rPr lang="en-US" altLang="zh-TW" sz="2200" b="1">
                <a:solidFill>
                  <a:srgbClr val="FF0000"/>
                </a:solidFill>
              </a:rPr>
              <a:t>x</a:t>
            </a:r>
            <a:r>
              <a:rPr lang="en-US" altLang="zh-TW" sz="2200">
                <a:solidFill>
                  <a:srgbClr val="FF0000"/>
                </a:solidFill>
              </a:rPr>
              <a:t>) : 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3</a:t>
            </a:r>
            <a:r>
              <a:rPr lang="en-US" altLang="zh-TW" sz="2200">
                <a:solidFill>
                  <a:srgbClr val="FF0000"/>
                </a:solidFill>
              </a:rPr>
              <a:t>(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2</a:t>
            </a:r>
            <a:r>
              <a:rPr lang="en-US" altLang="zh-TW" sz="2200">
                <a:solidFill>
                  <a:srgbClr val="FF0000"/>
                </a:solidFill>
              </a:rPr>
              <a:t>(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1</a:t>
            </a:r>
            <a:r>
              <a:rPr lang="en-US" altLang="zh-TW" sz="2200">
                <a:solidFill>
                  <a:srgbClr val="FF0000"/>
                </a:solidFill>
              </a:rPr>
              <a:t>(</a:t>
            </a:r>
            <a:r>
              <a:rPr lang="en-US" altLang="zh-TW" sz="2200" b="1">
                <a:solidFill>
                  <a:srgbClr val="FF0000"/>
                </a:solidFill>
              </a:rPr>
              <a:t>x</a:t>
            </a:r>
            <a:r>
              <a:rPr lang="en-US" altLang="zh-TW" sz="2200">
                <a:solidFill>
                  <a:srgbClr val="FF0000"/>
                </a:solidFill>
              </a:rPr>
              <a:t>)))</a:t>
            </a:r>
          </a:p>
          <a:p>
            <a:pPr eaLnBrk="1" hangingPunct="1"/>
            <a:r>
              <a:rPr lang="en-US" altLang="zh-TW" sz="2200"/>
              <a:t>This composition is a linear transformation and the standard matrix for </a:t>
            </a:r>
            <a:r>
              <a:rPr lang="en-US" altLang="zh-TW" sz="2200" i="1"/>
              <a:t>T</a:t>
            </a:r>
            <a:r>
              <a:rPr lang="en-US" altLang="zh-TW" sz="2200" baseline="-25000"/>
              <a:t>3</a:t>
            </a:r>
            <a:r>
              <a:rPr lang="en-US" altLang="zh-TW" sz="2200"/>
              <a:t>◦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◦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 is related to the standard matrices for 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,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, and </a:t>
            </a:r>
            <a:r>
              <a:rPr lang="en-US" altLang="zh-TW" sz="2200" i="1"/>
              <a:t>T</a:t>
            </a:r>
            <a:r>
              <a:rPr lang="en-US" altLang="zh-TW" sz="2200" baseline="-25000"/>
              <a:t>3</a:t>
            </a:r>
            <a:r>
              <a:rPr lang="en-US" altLang="zh-TW" sz="2200"/>
              <a:t> by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olidFill>
                  <a:srgbClr val="FF0000"/>
                </a:solidFill>
              </a:rPr>
              <a:t>[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3</a:t>
            </a:r>
            <a:r>
              <a:rPr lang="en-US" altLang="zh-TW" sz="2200">
                <a:solidFill>
                  <a:srgbClr val="FF0000"/>
                </a:solidFill>
              </a:rPr>
              <a:t>◦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2</a:t>
            </a:r>
            <a:r>
              <a:rPr lang="en-US" altLang="zh-TW" sz="2200">
                <a:solidFill>
                  <a:srgbClr val="FF0000"/>
                </a:solidFill>
              </a:rPr>
              <a:t>◦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1</a:t>
            </a:r>
            <a:r>
              <a:rPr lang="en-US" altLang="zh-TW" sz="2200">
                <a:solidFill>
                  <a:srgbClr val="FF0000"/>
                </a:solidFill>
              </a:rPr>
              <a:t>] = [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3</a:t>
            </a:r>
            <a:r>
              <a:rPr lang="en-US" altLang="zh-TW" sz="2200">
                <a:solidFill>
                  <a:srgbClr val="FF0000"/>
                </a:solidFill>
              </a:rPr>
              <a:t>][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2</a:t>
            </a:r>
            <a:r>
              <a:rPr lang="en-US" altLang="zh-TW" sz="2200">
                <a:solidFill>
                  <a:srgbClr val="FF0000"/>
                </a:solidFill>
              </a:rPr>
              <a:t>][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baseline="-25000">
                <a:solidFill>
                  <a:srgbClr val="FF0000"/>
                </a:solidFill>
              </a:rPr>
              <a:t>1</a:t>
            </a:r>
            <a:r>
              <a:rPr lang="en-US" altLang="zh-TW" sz="2200">
                <a:solidFill>
                  <a:srgbClr val="FF0000"/>
                </a:solidFill>
              </a:rPr>
              <a:t>] </a:t>
            </a:r>
          </a:p>
          <a:p>
            <a:pPr eaLnBrk="1" hangingPunct="1"/>
            <a:r>
              <a:rPr lang="en-US" altLang="zh-TW" sz="2200"/>
              <a:t>If the standard matrices for </a:t>
            </a:r>
            <a:r>
              <a:rPr lang="en-US" altLang="zh-TW" sz="2200" i="1"/>
              <a:t>T</a:t>
            </a:r>
            <a:r>
              <a:rPr lang="en-US" altLang="zh-TW" sz="2200" baseline="-25000"/>
              <a:t>1</a:t>
            </a:r>
            <a:r>
              <a:rPr lang="en-US" altLang="zh-TW" sz="2200"/>
              <a:t>, </a:t>
            </a:r>
            <a:r>
              <a:rPr lang="en-US" altLang="zh-TW" sz="2200" i="1"/>
              <a:t>T</a:t>
            </a:r>
            <a:r>
              <a:rPr lang="en-US" altLang="zh-TW" sz="2200" baseline="-25000"/>
              <a:t>2</a:t>
            </a:r>
            <a:r>
              <a:rPr lang="en-US" altLang="zh-TW" sz="2200"/>
              <a:t>, and </a:t>
            </a:r>
            <a:r>
              <a:rPr lang="en-US" altLang="zh-TW" sz="2200" i="1"/>
              <a:t>T</a:t>
            </a:r>
            <a:r>
              <a:rPr lang="en-US" altLang="zh-TW" sz="2200" baseline="-25000"/>
              <a:t>3</a:t>
            </a:r>
            <a:r>
              <a:rPr lang="en-US" altLang="zh-TW" sz="2200"/>
              <a:t> are denoted by </a:t>
            </a:r>
            <a:r>
              <a:rPr lang="en-US" altLang="zh-TW" sz="2200" i="1"/>
              <a:t>A</a:t>
            </a:r>
            <a:r>
              <a:rPr lang="en-US" altLang="zh-TW" sz="2200"/>
              <a:t>, </a:t>
            </a:r>
            <a:r>
              <a:rPr lang="en-US" altLang="zh-TW" sz="2200" i="1"/>
              <a:t>B</a:t>
            </a:r>
            <a:r>
              <a:rPr lang="en-US" altLang="zh-TW" sz="2200"/>
              <a:t>, and </a:t>
            </a:r>
            <a:r>
              <a:rPr lang="en-US" altLang="zh-TW" sz="2200" i="1"/>
              <a:t>C</a:t>
            </a:r>
            <a:r>
              <a:rPr lang="en-US" altLang="zh-TW" sz="2200"/>
              <a:t>, respectively, then we also have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T</a:t>
            </a:r>
            <a:r>
              <a:rPr lang="en-US" altLang="zh-TW" sz="2200" i="1" baseline="-25000"/>
              <a:t>C</a:t>
            </a:r>
            <a:r>
              <a:rPr lang="en-US" altLang="zh-TW" sz="2200" i="1"/>
              <a:t>◦T</a:t>
            </a:r>
            <a:r>
              <a:rPr lang="en-US" altLang="zh-TW" sz="2200" i="1" baseline="-25000"/>
              <a:t>B</a:t>
            </a:r>
            <a:r>
              <a:rPr lang="en-US" altLang="zh-TW" sz="2200" i="1"/>
              <a:t>◦T</a:t>
            </a:r>
            <a:r>
              <a:rPr lang="en-US" altLang="zh-TW" sz="2200" i="1" baseline="-25000"/>
              <a:t>A</a:t>
            </a:r>
            <a:r>
              <a:rPr lang="en-US" altLang="zh-TW" sz="2200" i="1"/>
              <a:t> = T</a:t>
            </a:r>
            <a:r>
              <a:rPr lang="en-US" altLang="zh-TW" sz="2200" i="1" baseline="-25000"/>
              <a:t>CBA</a:t>
            </a:r>
            <a:r>
              <a:rPr lang="en-US" altLang="zh-TW" sz="2200"/>
              <a:t>  </a:t>
            </a:r>
            <a:endParaRPr lang="zh-TW" altLang="en-US" sz="2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59794D-2AEE-43FE-9CEE-23F08988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Extension of Example 8 to 3-space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329413-9AD9-4DC2-9D86-F047D958A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Let T</a:t>
            </a:r>
            <a:r>
              <a:rPr lang="en-US" altLang="zh-TW" baseline="-25000" dirty="0"/>
              <a:t>1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tr-TR" altLang="zh-TW" i="1" baseline="30000" dirty="0"/>
              <a:t>3</a:t>
            </a:r>
            <a:r>
              <a:rPr lang="en-US" altLang="zh-TW" baseline="30000" dirty="0"/>
              <a:t> </a:t>
            </a:r>
            <a:r>
              <a:rPr lang="en-US" altLang="zh-TW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cs typeface="Times New Roman" panose="02020603050405020304" pitchFamily="18" charset="0"/>
              </a:rPr>
              <a:t>R</a:t>
            </a:r>
            <a:r>
              <a:rPr lang="tr-TR" altLang="zh-TW" i="1" baseline="30000" dirty="0">
                <a:cs typeface="Times New Roman" panose="02020603050405020304" pitchFamily="18" charset="0"/>
              </a:rPr>
              <a:t>3</a:t>
            </a:r>
            <a:r>
              <a:rPr lang="en-US" altLang="zh-TW" dirty="0"/>
              <a:t> be the reflection about the </a:t>
            </a:r>
            <a:r>
              <a:rPr lang="tr-TR" altLang="zh-TW" dirty="0"/>
              <a:t>x-y plane</a:t>
            </a:r>
            <a:r>
              <a:rPr lang="en-US" altLang="zh-TW" dirty="0"/>
              <a:t>,  T</a:t>
            </a:r>
            <a:r>
              <a:rPr lang="en-US" altLang="zh-TW" baseline="-25000" dirty="0"/>
              <a:t>2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tr-TR" altLang="zh-TW" i="1" baseline="30000" dirty="0"/>
              <a:t>3</a:t>
            </a:r>
            <a:r>
              <a:rPr lang="en-US" altLang="zh-TW" baseline="30000" dirty="0"/>
              <a:t> </a:t>
            </a:r>
            <a:r>
              <a:rPr lang="en-US" altLang="zh-TW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cs typeface="Times New Roman" panose="02020603050405020304" pitchFamily="18" charset="0"/>
              </a:rPr>
              <a:t>R</a:t>
            </a:r>
            <a:r>
              <a:rPr lang="tr-TR" altLang="zh-TW" i="1" baseline="30000" dirty="0">
                <a:cs typeface="Times New Roman" panose="02020603050405020304" pitchFamily="18" charset="0"/>
              </a:rPr>
              <a:t>3</a:t>
            </a:r>
            <a:r>
              <a:rPr lang="en-US" altLang="zh-TW" dirty="0"/>
              <a:t> be the reflection about the </a:t>
            </a:r>
            <a:r>
              <a:rPr lang="tr-TR" altLang="zh-TW" dirty="0"/>
              <a:t>y</a:t>
            </a:r>
            <a:r>
              <a:rPr lang="en-US" altLang="zh-TW" dirty="0"/>
              <a:t>-</a:t>
            </a:r>
            <a:r>
              <a:rPr lang="tr-TR" altLang="zh-TW" dirty="0"/>
              <a:t>z plane and </a:t>
            </a:r>
            <a:r>
              <a:rPr lang="en-US" altLang="zh-TW" dirty="0"/>
              <a:t>T</a:t>
            </a:r>
            <a:r>
              <a:rPr lang="tr-TR" altLang="zh-TW" baseline="-25000" dirty="0"/>
              <a:t>3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tr-TR" altLang="zh-TW" i="1" baseline="30000" dirty="0"/>
              <a:t>3</a:t>
            </a:r>
            <a:r>
              <a:rPr lang="en-US" altLang="zh-TW" baseline="30000" dirty="0"/>
              <a:t> </a:t>
            </a:r>
            <a:r>
              <a:rPr lang="en-US" altLang="zh-TW" dirty="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cs typeface="Times New Roman" panose="02020603050405020304" pitchFamily="18" charset="0"/>
              </a:rPr>
              <a:t>R</a:t>
            </a:r>
            <a:r>
              <a:rPr lang="tr-TR" altLang="zh-TW" i="1" baseline="30000" dirty="0">
                <a:cs typeface="Times New Roman" panose="02020603050405020304" pitchFamily="18" charset="0"/>
              </a:rPr>
              <a:t>3</a:t>
            </a:r>
            <a:r>
              <a:rPr lang="en-US" altLang="zh-TW" dirty="0"/>
              <a:t> be the reflection about the </a:t>
            </a:r>
            <a:r>
              <a:rPr lang="tr-TR" altLang="zh-TW" dirty="0"/>
              <a:t>x</a:t>
            </a:r>
            <a:r>
              <a:rPr lang="en-US" altLang="zh-TW" dirty="0"/>
              <a:t>-</a:t>
            </a:r>
            <a:r>
              <a:rPr lang="tr-TR" altLang="zh-TW" dirty="0"/>
              <a:t>z plane</a:t>
            </a:r>
            <a:r>
              <a:rPr lang="en-US" altLang="zh-TW" dirty="0"/>
              <a:t>.</a:t>
            </a:r>
          </a:p>
          <a:p>
            <a:pPr lvl="1" eaLnBrk="1" hangingPunct="1"/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◦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 ◦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baseline="-25000" dirty="0">
                <a:solidFill>
                  <a:srgbClr val="0E015F"/>
                </a:solidFill>
              </a:rPr>
              <a:t>3</a:t>
            </a:r>
            <a:r>
              <a:rPr lang="en-US" altLang="zh-TW" dirty="0">
                <a:solidFill>
                  <a:srgbClr val="0E015F"/>
                </a:solidFill>
              </a:rPr>
              <a:t>)(</a:t>
            </a:r>
            <a:r>
              <a:rPr lang="en-US" altLang="zh-TW" dirty="0" err="1">
                <a:solidFill>
                  <a:srgbClr val="0E015F"/>
                </a:solidFill>
              </a:rPr>
              <a:t>x,y</a:t>
            </a:r>
            <a:r>
              <a:rPr lang="tr-TR" altLang="zh-TW" dirty="0">
                <a:solidFill>
                  <a:srgbClr val="0E015F"/>
                </a:solidFill>
              </a:rPr>
              <a:t>,z</a:t>
            </a:r>
            <a:r>
              <a:rPr lang="en-US" altLang="zh-TW" dirty="0">
                <a:solidFill>
                  <a:srgbClr val="0E015F"/>
                </a:solidFill>
              </a:rPr>
              <a:t>)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i="1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( x, -y</a:t>
            </a:r>
            <a:r>
              <a:rPr lang="tr-TR" altLang="zh-TW" dirty="0">
                <a:solidFill>
                  <a:srgbClr val="0E015F"/>
                </a:solidFill>
              </a:rPr>
              <a:t>,z</a:t>
            </a:r>
            <a:r>
              <a:rPr lang="en-US" altLang="zh-TW" dirty="0">
                <a:solidFill>
                  <a:srgbClr val="0E015F"/>
                </a:solidFill>
              </a:rPr>
              <a:t>)</a:t>
            </a:r>
            <a:r>
              <a:rPr lang="tr-TR" altLang="zh-TW" dirty="0">
                <a:solidFill>
                  <a:srgbClr val="0E015F"/>
                </a:solidFill>
              </a:rPr>
              <a:t>)</a:t>
            </a:r>
            <a:r>
              <a:rPr lang="en-US" altLang="zh-TW" dirty="0">
                <a:solidFill>
                  <a:srgbClr val="0E015F"/>
                </a:solidFill>
              </a:rPr>
              <a:t>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( </a:t>
            </a:r>
            <a:r>
              <a:rPr lang="tr-TR" altLang="zh-TW" dirty="0">
                <a:solidFill>
                  <a:srgbClr val="0E015F"/>
                </a:solidFill>
              </a:rPr>
              <a:t>-</a:t>
            </a:r>
            <a:r>
              <a:rPr lang="en-US" altLang="zh-TW" dirty="0">
                <a:solidFill>
                  <a:srgbClr val="0E015F"/>
                </a:solidFill>
              </a:rPr>
              <a:t>x, -y</a:t>
            </a:r>
            <a:r>
              <a:rPr lang="tr-TR" altLang="zh-TW" dirty="0">
                <a:solidFill>
                  <a:srgbClr val="0E015F"/>
                </a:solidFill>
              </a:rPr>
              <a:t>,z</a:t>
            </a:r>
            <a:r>
              <a:rPr lang="en-US" altLang="zh-TW" dirty="0">
                <a:solidFill>
                  <a:srgbClr val="0E015F"/>
                </a:solidFill>
              </a:rPr>
              <a:t>) </a:t>
            </a:r>
            <a:r>
              <a:rPr lang="tr-TR" altLang="zh-TW" dirty="0">
                <a:solidFill>
                  <a:srgbClr val="0E015F"/>
                </a:solidFill>
              </a:rPr>
              <a:t>=</a:t>
            </a:r>
            <a:r>
              <a:rPr lang="en-US" altLang="zh-TW" dirty="0">
                <a:solidFill>
                  <a:srgbClr val="0E015F"/>
                </a:solidFill>
              </a:rPr>
              <a:t>(-x, -y</a:t>
            </a:r>
            <a:r>
              <a:rPr lang="tr-TR" altLang="zh-TW" dirty="0">
                <a:solidFill>
                  <a:srgbClr val="0E015F"/>
                </a:solidFill>
              </a:rPr>
              <a:t>,-z</a:t>
            </a:r>
            <a:r>
              <a:rPr lang="en-US" altLang="zh-TW" dirty="0">
                <a:solidFill>
                  <a:srgbClr val="0E015F"/>
                </a:solidFill>
              </a:rPr>
              <a:t>)</a:t>
            </a:r>
          </a:p>
          <a:p>
            <a:pPr lvl="1" eaLnBrk="1" hangingPunct="1"/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i="1" baseline="-25000" dirty="0">
                <a:solidFill>
                  <a:srgbClr val="0E015F"/>
                </a:solidFill>
              </a:rPr>
              <a:t>3</a:t>
            </a:r>
            <a:r>
              <a:rPr lang="en-US" altLang="zh-TW" dirty="0">
                <a:solidFill>
                  <a:srgbClr val="0E015F"/>
                </a:solidFill>
              </a:rPr>
              <a:t>◦</a:t>
            </a:r>
            <a:r>
              <a:rPr lang="en-US" altLang="zh-TW" i="1" baseline="-25000" dirty="0">
                <a:solidFill>
                  <a:srgbClr val="0E015F"/>
                </a:solidFill>
              </a:rPr>
              <a:t>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◦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en-US" altLang="zh-TW" i="1" baseline="-25000" dirty="0">
                <a:solidFill>
                  <a:srgbClr val="0E015F"/>
                </a:solidFill>
              </a:rPr>
              <a:t>1</a:t>
            </a:r>
            <a:r>
              <a:rPr lang="en-US" altLang="zh-TW" dirty="0">
                <a:solidFill>
                  <a:srgbClr val="0E015F"/>
                </a:solidFill>
              </a:rPr>
              <a:t>)(</a:t>
            </a:r>
            <a:r>
              <a:rPr lang="en-US" altLang="zh-TW" dirty="0" err="1">
                <a:solidFill>
                  <a:srgbClr val="0E015F"/>
                </a:solidFill>
              </a:rPr>
              <a:t>x,y</a:t>
            </a:r>
            <a:r>
              <a:rPr lang="en-US" altLang="zh-TW" dirty="0">
                <a:solidFill>
                  <a:srgbClr val="0E015F"/>
                </a:solidFill>
              </a:rPr>
              <a:t>)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i="1" baseline="-25000" dirty="0">
                <a:solidFill>
                  <a:srgbClr val="0E015F"/>
                </a:solidFill>
              </a:rPr>
              <a:t>3</a:t>
            </a:r>
            <a:r>
              <a:rPr lang="en-US" altLang="zh-TW" dirty="0">
                <a:solidFill>
                  <a:srgbClr val="0E015F"/>
                </a:solidFill>
              </a:rPr>
              <a:t>(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i="1" baseline="-25000" dirty="0">
                <a:solidFill>
                  <a:srgbClr val="0E015F"/>
                </a:solidFill>
              </a:rPr>
              <a:t>2</a:t>
            </a:r>
            <a:r>
              <a:rPr lang="en-US" altLang="zh-TW" dirty="0">
                <a:solidFill>
                  <a:srgbClr val="0E015F"/>
                </a:solidFill>
              </a:rPr>
              <a:t>( x, y</a:t>
            </a:r>
            <a:r>
              <a:rPr lang="tr-TR" altLang="zh-TW" dirty="0">
                <a:solidFill>
                  <a:srgbClr val="0E015F"/>
                </a:solidFill>
              </a:rPr>
              <a:t>,-z</a:t>
            </a:r>
            <a:r>
              <a:rPr lang="en-US" altLang="zh-TW" dirty="0">
                <a:solidFill>
                  <a:srgbClr val="0E015F"/>
                </a:solidFill>
              </a:rPr>
              <a:t>)</a:t>
            </a:r>
            <a:r>
              <a:rPr lang="tr-TR" altLang="zh-TW" dirty="0">
                <a:solidFill>
                  <a:srgbClr val="0E015F"/>
                </a:solidFill>
              </a:rPr>
              <a:t>)</a:t>
            </a:r>
            <a:r>
              <a:rPr lang="en-US" altLang="zh-TW" dirty="0">
                <a:solidFill>
                  <a:srgbClr val="0E015F"/>
                </a:solidFill>
              </a:rPr>
              <a:t> = </a:t>
            </a:r>
            <a:r>
              <a:rPr lang="en-US" altLang="zh-TW" i="1" dirty="0">
                <a:solidFill>
                  <a:srgbClr val="0E015F"/>
                </a:solidFill>
              </a:rPr>
              <a:t>T</a:t>
            </a:r>
            <a:r>
              <a:rPr lang="tr-TR" altLang="zh-TW" i="1" baseline="-25000" dirty="0">
                <a:solidFill>
                  <a:srgbClr val="0E015F"/>
                </a:solidFill>
              </a:rPr>
              <a:t>3</a:t>
            </a:r>
            <a:r>
              <a:rPr lang="en-US" altLang="zh-TW" dirty="0">
                <a:solidFill>
                  <a:srgbClr val="0E015F"/>
                </a:solidFill>
              </a:rPr>
              <a:t>( </a:t>
            </a:r>
            <a:r>
              <a:rPr lang="tr-TR" altLang="zh-TW" dirty="0">
                <a:solidFill>
                  <a:srgbClr val="0E015F"/>
                </a:solidFill>
              </a:rPr>
              <a:t>-</a:t>
            </a:r>
            <a:r>
              <a:rPr lang="en-US" altLang="zh-TW" dirty="0">
                <a:solidFill>
                  <a:srgbClr val="0E015F"/>
                </a:solidFill>
              </a:rPr>
              <a:t>x, y</a:t>
            </a:r>
            <a:r>
              <a:rPr lang="tr-TR" altLang="zh-TW" dirty="0">
                <a:solidFill>
                  <a:srgbClr val="0E015F"/>
                </a:solidFill>
              </a:rPr>
              <a:t>,-z</a:t>
            </a:r>
            <a:r>
              <a:rPr lang="en-US" altLang="zh-TW" dirty="0">
                <a:solidFill>
                  <a:srgbClr val="0E015F"/>
                </a:solidFill>
              </a:rPr>
              <a:t>) </a:t>
            </a:r>
            <a:r>
              <a:rPr lang="tr-TR" altLang="zh-TW" dirty="0">
                <a:solidFill>
                  <a:srgbClr val="0E015F"/>
                </a:solidFill>
              </a:rPr>
              <a:t>=</a:t>
            </a:r>
            <a:r>
              <a:rPr lang="en-US" altLang="zh-TW" dirty="0">
                <a:solidFill>
                  <a:srgbClr val="0E015F"/>
                </a:solidFill>
              </a:rPr>
              <a:t>(-x, -y</a:t>
            </a:r>
            <a:r>
              <a:rPr lang="tr-TR" altLang="zh-TW" dirty="0">
                <a:solidFill>
                  <a:srgbClr val="0E015F"/>
                </a:solidFill>
              </a:rPr>
              <a:t>,-z</a:t>
            </a:r>
            <a:r>
              <a:rPr lang="en-US" altLang="zh-TW" dirty="0">
                <a:solidFill>
                  <a:srgbClr val="0E015F"/>
                </a:solidFill>
              </a:rPr>
              <a:t>) is called the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reflection about the origin</a:t>
            </a:r>
            <a:r>
              <a:rPr lang="tr-TR" altLang="zh-TW" i="1" dirty="0">
                <a:solidFill>
                  <a:srgbClr val="FF0000"/>
                </a:solidFill>
              </a:rPr>
              <a:t> in 3-space</a:t>
            </a:r>
          </a:p>
          <a:p>
            <a:pPr lvl="1" eaLnBrk="1" hangingPunct="1"/>
            <a:r>
              <a:rPr lang="tr-TR" altLang="zh-TW" dirty="0"/>
              <a:t>3! Orders of compositions all equivalent.</a:t>
            </a:r>
            <a:endParaRPr lang="en-US" altLang="zh-TW" dirty="0"/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DCC9BD-9FFD-4EDA-B925-41CE9A27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5CB197-6C96-4D99-B99B-B6B070B2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131AA8-DB2E-4D33-B3EC-4B4589E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636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5B6C6D3-D9CD-4568-A59B-9B8D8E15661C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4915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FA0918B-2CF1-424C-AF0F-6F221A0272D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73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4-2 Example 9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Find the standard matrix for the linear operator </a:t>
            </a:r>
            <a:r>
              <a:rPr lang="en-US" altLang="zh-TW" sz="2200" i="1"/>
              <a:t>T</a:t>
            </a:r>
            <a:r>
              <a:rPr lang="en-US" altLang="zh-TW" sz="2200"/>
              <a:t> : </a:t>
            </a:r>
            <a:r>
              <a:rPr lang="en-US" altLang="zh-TW" sz="2200" i="1"/>
              <a:t>R</a:t>
            </a:r>
            <a:r>
              <a:rPr lang="en-US" altLang="zh-TW" sz="2200" baseline="30000"/>
              <a:t>3 </a:t>
            </a:r>
            <a:r>
              <a:rPr lang="en-US" altLang="zh-TW" sz="2200"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TW" sz="2200" i="1">
                <a:cs typeface="Times New Roman" panose="02020603050405020304" pitchFamily="18" charset="0"/>
              </a:rPr>
              <a:t>R</a:t>
            </a:r>
            <a:r>
              <a:rPr lang="en-US" altLang="zh-TW" sz="2200" baseline="30000">
                <a:cs typeface="Times New Roman" panose="02020603050405020304" pitchFamily="18" charset="0"/>
              </a:rPr>
              <a:t>3</a:t>
            </a:r>
            <a:r>
              <a:rPr lang="en-US" altLang="zh-TW" sz="2200"/>
              <a:t> that first </a:t>
            </a:r>
            <a:r>
              <a:rPr lang="en-US" altLang="zh-TW" sz="2200">
                <a:solidFill>
                  <a:srgbClr val="FF0000"/>
                </a:solidFill>
              </a:rPr>
              <a:t>rotates</a:t>
            </a:r>
            <a:r>
              <a:rPr lang="en-US" altLang="zh-TW" sz="2200"/>
              <a:t> a vector counterclockwise about the </a:t>
            </a:r>
            <a:r>
              <a:rPr lang="en-US" altLang="zh-TW" sz="2200" i="1"/>
              <a:t>z</a:t>
            </a:r>
            <a:r>
              <a:rPr lang="en-US" altLang="zh-TW" sz="2200"/>
              <a:t>-axis through an angle </a:t>
            </a:r>
            <a:r>
              <a:rPr lang="el-GR" altLang="zh-TW" sz="2000">
                <a:sym typeface="Symbol" panose="05050102010706020507" pitchFamily="18" charset="2"/>
              </a:rPr>
              <a:t></a:t>
            </a:r>
            <a:r>
              <a:rPr lang="en-US" altLang="zh-TW" sz="2200"/>
              <a:t>, then </a:t>
            </a:r>
            <a:r>
              <a:rPr lang="en-US" altLang="zh-TW" sz="2200">
                <a:solidFill>
                  <a:srgbClr val="FF0000"/>
                </a:solidFill>
              </a:rPr>
              <a:t>reflects</a:t>
            </a:r>
            <a:r>
              <a:rPr lang="en-US" altLang="zh-TW" sz="2200"/>
              <a:t> the resulting vector about the  </a:t>
            </a:r>
            <a:r>
              <a:rPr lang="en-US" altLang="zh-TW" sz="2200" i="1"/>
              <a:t>yz</a:t>
            </a:r>
            <a:r>
              <a:rPr lang="en-US" altLang="zh-TW" sz="2200"/>
              <a:t>-plane, and then </a:t>
            </a:r>
            <a:r>
              <a:rPr lang="en-US" altLang="zh-TW" sz="2200">
                <a:solidFill>
                  <a:srgbClr val="FF0000"/>
                </a:solidFill>
              </a:rPr>
              <a:t>projects</a:t>
            </a:r>
            <a:r>
              <a:rPr lang="en-US" altLang="zh-TW" sz="2200"/>
              <a:t> that vector orthogonally onto the  </a:t>
            </a:r>
            <a:r>
              <a:rPr lang="en-US" altLang="zh-TW" sz="2200" i="1"/>
              <a:t>xy</a:t>
            </a:r>
            <a:r>
              <a:rPr lang="en-US" altLang="zh-TW" sz="2200"/>
              <a:t>-plane.</a:t>
            </a:r>
            <a:endParaRPr lang="zh-TW" altLang="en-US" sz="2200"/>
          </a:p>
        </p:txBody>
      </p:sp>
      <p:graphicFrame>
        <p:nvGraphicFramePr>
          <p:cNvPr id="49159" name="Object 4"/>
          <p:cNvGraphicFramePr>
            <a:graphicFrameLocks noChangeAspect="1"/>
          </p:cNvGraphicFramePr>
          <p:nvPr/>
        </p:nvGraphicFramePr>
        <p:xfrm>
          <a:off x="520700" y="3359150"/>
          <a:ext cx="62706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1" name="方程式" r:id="rId4" imgW="4203700" imgH="711200" progId="Equation.3">
                  <p:embed/>
                </p:oleObj>
              </mc:Choice>
              <mc:Fallback>
                <p:oleObj name="方程式" r:id="rId4" imgW="42037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359150"/>
                        <a:ext cx="627062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5"/>
          <p:cNvGraphicFramePr>
            <a:graphicFrameLocks noChangeAspect="1"/>
          </p:cNvGraphicFramePr>
          <p:nvPr/>
        </p:nvGraphicFramePr>
        <p:xfrm>
          <a:off x="520700" y="4568825"/>
          <a:ext cx="816292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2" name="Equation" r:id="rId6" imgW="4445000" imgH="711200" progId="Equation.3">
                  <p:embed/>
                </p:oleObj>
              </mc:Choice>
              <mc:Fallback>
                <p:oleObj name="Equation" r:id="rId6" imgW="44450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4568825"/>
                        <a:ext cx="816292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71600" y="5559207"/>
            <a:ext cx="40655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Third          Second                 First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EFC3C10-88C3-4A3D-BE10-48E28084CF58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018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9261E42-3F51-44D6-B480-EBC7AF85885D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Content</a:t>
            </a:r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Euclidean </a:t>
            </a:r>
            <a:r>
              <a:rPr lang="en-US" altLang="zh-TW" i="1"/>
              <a:t>n</a:t>
            </a:r>
            <a:r>
              <a:rPr lang="en-US" altLang="zh-TW"/>
              <a:t>-Space</a:t>
            </a:r>
          </a:p>
          <a:p>
            <a:pPr eaLnBrk="1" hangingPunct="1"/>
            <a:r>
              <a:rPr lang="en-US" altLang="zh-TW"/>
              <a:t>Linear Transformations from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Properties of Linear Transformations </a:t>
            </a:r>
            <a:r>
              <a:rPr lang="en-US" altLang="zh-TW" i="1">
                <a:solidFill>
                  <a:srgbClr val="FF0000"/>
                </a:solidFill>
              </a:rPr>
              <a:t>R</a:t>
            </a:r>
            <a:r>
              <a:rPr lang="en-US" altLang="zh-TW" i="1" baseline="30000">
                <a:solidFill>
                  <a:srgbClr val="FF0000"/>
                </a:solidFill>
              </a:rPr>
              <a:t>n</a:t>
            </a:r>
            <a:r>
              <a:rPr lang="en-US" altLang="zh-TW">
                <a:solidFill>
                  <a:srgbClr val="FF0000"/>
                </a:solidFill>
              </a:rPr>
              <a:t> to </a:t>
            </a:r>
            <a:r>
              <a:rPr lang="en-US" altLang="zh-TW" i="1">
                <a:solidFill>
                  <a:srgbClr val="FF0000"/>
                </a:solidFill>
              </a:rPr>
              <a:t>R</a:t>
            </a:r>
            <a:r>
              <a:rPr lang="en-US" altLang="zh-TW" i="1" baseline="30000">
                <a:solidFill>
                  <a:srgbClr val="FF0000"/>
                </a:solidFill>
              </a:rPr>
              <a:t>m </a:t>
            </a:r>
          </a:p>
          <a:p>
            <a:pPr eaLnBrk="1" hangingPunct="1"/>
            <a:r>
              <a:rPr lang="en-US" altLang="zh-TW"/>
              <a:t>Linear Transformations and Polynomials</a:t>
            </a:r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B6F7588-FABC-4C74-A7F9-68B70E762CAF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120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3CD2551-C855-4898-AF03-CFB71790A270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</a:t>
            </a:r>
            <a:r>
              <a:rPr lang="en-US" altLang="zh-TW" sz="3800"/>
              <a:t>One-to-One Linear Transformations</a:t>
            </a:r>
            <a:endParaRPr lang="zh-TW" altLang="en-US" sz="3800"/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1237"/>
            <a:ext cx="8229600" cy="4835525"/>
          </a:xfrm>
        </p:spPr>
        <p:txBody>
          <a:bodyPr/>
          <a:lstStyle/>
          <a:p>
            <a:pPr eaLnBrk="1" hangingPunct="1"/>
            <a:r>
              <a:rPr lang="tr-TR" altLang="zh-TW" dirty="0"/>
              <a:t>All linear transformations are </a:t>
            </a:r>
            <a:r>
              <a:rPr lang="tr-TR" altLang="zh-TW" dirty="0">
                <a:solidFill>
                  <a:srgbClr val="FF0000"/>
                </a:solidFill>
              </a:rPr>
              <a:t>many-to-one</a:t>
            </a:r>
            <a:r>
              <a:rPr lang="tr-TR" altLang="zh-TW" dirty="0"/>
              <a:t> or </a:t>
            </a:r>
            <a:r>
              <a:rPr lang="tr-TR" altLang="zh-TW" dirty="0">
                <a:solidFill>
                  <a:srgbClr val="FF0000"/>
                </a:solidFill>
              </a:rPr>
              <a:t>one-to-one </a:t>
            </a:r>
            <a:r>
              <a:rPr lang="tr-TR" altLang="zh-TW" dirty="0"/>
              <a:t>since each output component is a function mapping</a:t>
            </a:r>
            <a:r>
              <a:rPr lang="tr-TR" altLang="zh-TW" dirty="0">
                <a:solidFill>
                  <a:srgbClr val="FF0000"/>
                </a:solidFill>
              </a:rPr>
              <a:t>.</a:t>
            </a:r>
          </a:p>
          <a:p>
            <a:pPr eaLnBrk="1" hangingPunct="1"/>
            <a:r>
              <a:rPr lang="en-US" altLang="zh-TW" dirty="0"/>
              <a:t>A linear transformation </a:t>
            </a:r>
            <a:r>
              <a:rPr lang="en-US" altLang="zh-TW" i="1" dirty="0"/>
              <a:t>T </a:t>
            </a:r>
            <a:r>
              <a:rPr lang="en-US" altLang="zh-TW" dirty="0"/>
              <a:t>: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i="1" dirty="0"/>
              <a:t> </a:t>
            </a:r>
            <a:r>
              <a:rPr lang="en-US" altLang="zh-TW" i="1" dirty="0">
                <a:ea typeface="BatangChe" pitchFamily="49" charset="-128"/>
              </a:rPr>
              <a:t>→R</a:t>
            </a:r>
            <a:r>
              <a:rPr lang="en-US" altLang="zh-TW" i="1" baseline="30000" dirty="0">
                <a:ea typeface="BatangChe" pitchFamily="49" charset="-128"/>
              </a:rPr>
              <a:t>m</a:t>
            </a:r>
            <a:r>
              <a:rPr lang="en-US" altLang="zh-TW" dirty="0"/>
              <a:t> is said to be </a:t>
            </a:r>
            <a:r>
              <a:rPr lang="en-US" altLang="zh-TW" dirty="0">
                <a:solidFill>
                  <a:srgbClr val="FF0000"/>
                </a:solidFill>
              </a:rPr>
              <a:t>one-to-one</a:t>
            </a:r>
            <a:r>
              <a:rPr lang="en-US" altLang="zh-TW" dirty="0"/>
              <a:t> if </a:t>
            </a:r>
            <a:r>
              <a:rPr lang="en-US" altLang="zh-TW" i="1" dirty="0"/>
              <a:t>T </a:t>
            </a:r>
            <a:r>
              <a:rPr lang="en-US" altLang="zh-TW" dirty="0"/>
              <a:t>maps distinct vectors (points)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n</a:t>
            </a:r>
            <a:r>
              <a:rPr lang="en-US" altLang="zh-TW" dirty="0"/>
              <a:t> into distinct vectors (points) in </a:t>
            </a:r>
            <a:r>
              <a:rPr lang="en-US" altLang="zh-TW" i="1" dirty="0"/>
              <a:t>R</a:t>
            </a:r>
            <a:r>
              <a:rPr lang="en-US" altLang="zh-TW" i="1" baseline="30000" dirty="0"/>
              <a:t>m</a:t>
            </a:r>
            <a:endParaRPr lang="en-US" altLang="zh-TW" dirty="0"/>
          </a:p>
          <a:p>
            <a:pPr eaLnBrk="1" hangingPunct="1"/>
            <a:endParaRPr lang="en-US" altLang="zh-TW" sz="1000" dirty="0"/>
          </a:p>
          <a:p>
            <a:pPr lvl="1" eaLnBrk="1" hangingPunct="1"/>
            <a:r>
              <a:rPr lang="en-US" altLang="zh-TW" sz="2000" dirty="0"/>
              <a:t>That is, for each vector </a:t>
            </a:r>
            <a:r>
              <a:rPr lang="en-US" altLang="zh-TW" sz="2000" b="1" dirty="0"/>
              <a:t>w</a:t>
            </a:r>
            <a:r>
              <a:rPr lang="en-US" altLang="zh-TW" sz="2000" dirty="0"/>
              <a:t> in the range of a one-to-one linear transformation </a:t>
            </a:r>
            <a:r>
              <a:rPr lang="en-US" altLang="zh-TW" sz="2000" i="1" dirty="0"/>
              <a:t>T</a:t>
            </a:r>
            <a:r>
              <a:rPr lang="en-US" altLang="zh-TW" sz="2000" dirty="0"/>
              <a:t>, there is exactly one vector </a:t>
            </a:r>
            <a:r>
              <a:rPr lang="en-US" altLang="zh-TW" sz="2000" b="1" dirty="0"/>
              <a:t>x</a:t>
            </a:r>
            <a:r>
              <a:rPr lang="en-US" altLang="zh-TW" sz="2000" dirty="0"/>
              <a:t> such that   </a:t>
            </a:r>
            <a:r>
              <a:rPr lang="en-US" altLang="zh-TW" sz="2000" i="1" dirty="0"/>
              <a:t>T</a:t>
            </a:r>
            <a:r>
              <a:rPr lang="en-US" altLang="zh-TW" sz="2000" dirty="0"/>
              <a:t>(</a:t>
            </a:r>
            <a:r>
              <a:rPr lang="en-US" altLang="zh-TW" sz="2000" b="1" dirty="0"/>
              <a:t>x</a:t>
            </a:r>
            <a:r>
              <a:rPr lang="en-US" altLang="zh-TW" sz="2000" dirty="0"/>
              <a:t>) = </a:t>
            </a:r>
            <a:r>
              <a:rPr lang="en-US" altLang="zh-TW" sz="2000" b="1" dirty="0"/>
              <a:t>w</a:t>
            </a:r>
            <a:r>
              <a:rPr lang="en-US" altLang="zh-TW" sz="2000" dirty="0"/>
              <a:t>.</a:t>
            </a:r>
          </a:p>
          <a:p>
            <a:pPr eaLnBrk="1" hangingPunct="1"/>
            <a:r>
              <a:rPr lang="en-US" altLang="zh-TW" sz="2800" dirty="0"/>
              <a:t>Example 1</a:t>
            </a:r>
          </a:p>
          <a:p>
            <a:pPr lvl="1" eaLnBrk="1" hangingPunct="1"/>
            <a:r>
              <a:rPr lang="en-US" altLang="zh-TW" sz="2400" dirty="0"/>
              <a:t>Rotation</a:t>
            </a:r>
            <a:r>
              <a:rPr lang="tr-TR" altLang="zh-TW" sz="2400" dirty="0"/>
              <a:t>, </a:t>
            </a:r>
            <a:r>
              <a:rPr lang="tr-TR" altLang="zh-TW" sz="2400" dirty="0" err="1"/>
              <a:t>reflection</a:t>
            </a:r>
            <a:r>
              <a:rPr lang="tr-TR" altLang="zh-TW" sz="2400" dirty="0"/>
              <a:t>, </a:t>
            </a:r>
            <a:r>
              <a:rPr lang="tr-TR" altLang="zh-TW" sz="2400" dirty="0" err="1"/>
              <a:t>identity</a:t>
            </a:r>
            <a:r>
              <a:rPr lang="tr-TR" altLang="zh-TW" sz="2400" dirty="0"/>
              <a:t>, </a:t>
            </a:r>
            <a:r>
              <a:rPr lang="tr-TR" altLang="zh-TW" sz="2400" dirty="0" err="1"/>
              <a:t>dilation</a:t>
            </a:r>
            <a:r>
              <a:rPr lang="tr-TR" altLang="zh-TW" sz="2400" dirty="0"/>
              <a:t>/</a:t>
            </a:r>
            <a:r>
              <a:rPr lang="tr-TR" altLang="zh-TW" sz="2400" dirty="0" err="1"/>
              <a:t>contraction</a:t>
            </a:r>
            <a:r>
              <a:rPr lang="en-US" altLang="zh-TW" sz="2400" dirty="0"/>
              <a:t> operator</a:t>
            </a:r>
            <a:r>
              <a:rPr lang="tr-TR" altLang="zh-TW" sz="2400" dirty="0"/>
              <a:t>s</a:t>
            </a:r>
            <a:r>
              <a:rPr lang="en-US" altLang="zh-TW" sz="2400" dirty="0"/>
              <a:t> </a:t>
            </a:r>
            <a:r>
              <a:rPr lang="tr-TR" altLang="zh-TW" sz="2400" dirty="0" err="1"/>
              <a:t>are</a:t>
            </a:r>
            <a:r>
              <a:rPr lang="en-US" altLang="zh-TW" sz="2400" dirty="0"/>
              <a:t> one-to-one</a:t>
            </a:r>
          </a:p>
          <a:p>
            <a:pPr lvl="1" eaLnBrk="1" hangingPunct="1"/>
            <a:r>
              <a:rPr lang="en-US" altLang="zh-TW" sz="2400" dirty="0"/>
              <a:t>Orthogonal projection</a:t>
            </a:r>
            <a:r>
              <a:rPr lang="tr-TR" altLang="zh-TW" sz="2400" dirty="0"/>
              <a:t>, </a:t>
            </a:r>
            <a:r>
              <a:rPr lang="tr-TR" altLang="zh-TW" sz="2400" dirty="0" err="1"/>
              <a:t>zero</a:t>
            </a:r>
            <a:r>
              <a:rPr lang="en-US" altLang="zh-TW" sz="2400" dirty="0"/>
              <a:t> operator </a:t>
            </a:r>
            <a:r>
              <a:rPr lang="tr-TR" altLang="zh-TW" sz="2400" dirty="0" err="1"/>
              <a:t>are</a:t>
            </a:r>
            <a:r>
              <a:rPr lang="en-US" altLang="zh-TW" sz="2400" dirty="0"/>
              <a:t> not one-to-one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BFE73B8-4C03-4427-84BD-F710F9870245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222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436B15B-7E99-4F0D-8E4B-DD1B97983A43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4.3.1 (Equivalent Statements)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3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4800" y="872306"/>
                <a:ext cx="8229600" cy="5176838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/>
                  <a:t>If </a:t>
                </a:r>
                <a:r>
                  <a:rPr lang="en-US" altLang="zh-TW" i="1" dirty="0"/>
                  <a:t>A</a:t>
                </a:r>
                <a:r>
                  <a:rPr lang="en-US" altLang="zh-TW" dirty="0"/>
                  <a:t> is an </a:t>
                </a:r>
                <a:r>
                  <a:rPr lang="en-US" altLang="zh-TW" i="1" dirty="0" err="1"/>
                  <a:t>n</a:t>
                </a:r>
                <a:r>
                  <a:rPr lang="en-US" altLang="zh-TW" dirty="0" err="1">
                    <a:sym typeface="Symbol" panose="05050102010706020507" pitchFamily="18" charset="2"/>
                  </a:rPr>
                  <a:t></a:t>
                </a:r>
                <a:r>
                  <a:rPr lang="en-US" altLang="zh-TW" i="1" dirty="0" err="1"/>
                  <a:t>n</a:t>
                </a:r>
                <a:r>
                  <a:rPr lang="en-US" altLang="zh-TW" i="1" dirty="0"/>
                  <a:t> </a:t>
                </a:r>
                <a:r>
                  <a:rPr lang="en-US" altLang="zh-TW" dirty="0"/>
                  <a:t>matrix and </a:t>
                </a:r>
                <a:r>
                  <a:rPr lang="en-US" altLang="zh-TW" i="1" dirty="0"/>
                  <a:t>T</a:t>
                </a:r>
                <a:r>
                  <a:rPr lang="en-US" altLang="zh-TW" i="1" baseline="-25000" dirty="0"/>
                  <a:t>A </a:t>
                </a:r>
                <a:r>
                  <a:rPr lang="en-US" altLang="zh-TW" dirty="0"/>
                  <a:t>:</a:t>
                </a:r>
                <a:r>
                  <a:rPr lang="en-US" altLang="zh-TW" i="1" dirty="0"/>
                  <a:t> R</a:t>
                </a:r>
                <a:r>
                  <a:rPr lang="en-US" altLang="zh-TW" i="1" baseline="30000" dirty="0"/>
                  <a:t>n </a:t>
                </a:r>
                <a:r>
                  <a:rPr lang="en-US" altLang="zh-TW" dirty="0">
                    <a:ea typeface="BatangChe" pitchFamily="49" charset="-128"/>
                    <a:sym typeface="Symbol" panose="05050102010706020507" pitchFamily="18" charset="2"/>
                  </a:rPr>
                  <a:t></a:t>
                </a:r>
                <a:r>
                  <a:rPr lang="en-US" altLang="zh-TW" i="1" dirty="0">
                    <a:ea typeface="BatangChe" pitchFamily="49" charset="-128"/>
                    <a:sym typeface="Symbol" panose="05050102010706020507" pitchFamily="18" charset="2"/>
                  </a:rPr>
                  <a:t> </a:t>
                </a:r>
                <a:r>
                  <a:rPr lang="en-US" altLang="zh-TW" i="1" dirty="0">
                    <a:ea typeface="BatangChe" pitchFamily="49" charset="-128"/>
                  </a:rPr>
                  <a:t>R</a:t>
                </a:r>
                <a:r>
                  <a:rPr lang="en-US" altLang="zh-TW" i="1" baseline="30000" dirty="0">
                    <a:ea typeface="BatangChe" pitchFamily="49" charset="-128"/>
                  </a:rPr>
                  <a:t>n</a:t>
                </a:r>
                <a:r>
                  <a:rPr lang="en-US" altLang="zh-TW" i="1" dirty="0">
                    <a:ea typeface="BatangChe" pitchFamily="49" charset="-128"/>
                  </a:rPr>
                  <a:t> is </a:t>
                </a:r>
                <a:r>
                  <a:rPr lang="en-US" altLang="zh-TW" dirty="0">
                    <a:ea typeface="BatangChe" pitchFamily="49" charset="-128"/>
                  </a:rPr>
                  <a:t>multiplication by </a:t>
                </a:r>
                <a:r>
                  <a:rPr lang="en-US" altLang="zh-TW" i="1" dirty="0">
                    <a:ea typeface="BatangChe" pitchFamily="49" charset="-128"/>
                  </a:rPr>
                  <a:t>A</a:t>
                </a:r>
                <a:r>
                  <a:rPr lang="en-US" altLang="zh-TW" dirty="0">
                    <a:ea typeface="BatangChe" pitchFamily="49" charset="-128"/>
                  </a:rPr>
                  <a:t>, then the following statements are equivalent.</a:t>
                </a:r>
              </a:p>
              <a:p>
                <a:pPr lvl="1" eaLnBrk="1" hangingPunct="1"/>
                <a:r>
                  <a:rPr lang="en-US" altLang="zh-TW" sz="2400" i="1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invertible</a:t>
                </a:r>
              </a:p>
              <a:p>
                <a:pPr lvl="1" eaLnBrk="1" hangingPunct="1"/>
                <a:r>
                  <a:rPr lang="en-US" altLang="zh-TW" sz="2400" dirty="0">
                    <a:ea typeface="BatangChe" pitchFamily="49" charset="-128"/>
                  </a:rPr>
                  <a:t>The range of 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</a:t>
                </a:r>
                <a:r>
                  <a:rPr lang="en-US" altLang="zh-TW" sz="2400" i="1" dirty="0">
                    <a:ea typeface="BatangChe" pitchFamily="49" charset="-128"/>
                  </a:rPr>
                  <a:t>R</a:t>
                </a:r>
                <a:r>
                  <a:rPr lang="en-US" altLang="zh-TW" sz="2400" i="1" baseline="30000" dirty="0">
                    <a:ea typeface="BatangChe" pitchFamily="49" charset="-128"/>
                  </a:rPr>
                  <a:t>n</a:t>
                </a:r>
              </a:p>
              <a:p>
                <a:pPr lvl="1" eaLnBrk="1" hangingPunct="1"/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one-to-one</a:t>
                </a:r>
                <a:endParaRPr lang="tr-TR" altLang="zh-TW" sz="2400" dirty="0">
                  <a:ea typeface="BatangChe" pitchFamily="49" charset="-128"/>
                </a:endParaRPr>
              </a:p>
              <a:p>
                <a:pPr lvl="1" eaLnBrk="1" hangingPunct="1"/>
                <a:r>
                  <a:rPr lang="tr-TR" altLang="zh-TW" sz="2400" dirty="0" err="1">
                    <a:ea typeface="BatangChe" pitchFamily="49" charset="-128"/>
                  </a:rPr>
                  <a:t>Proof</a:t>
                </a:r>
                <a:r>
                  <a:rPr lang="tr-TR" altLang="zh-TW" sz="2400" dirty="0">
                    <a:ea typeface="BatangChe" pitchFamily="49" charset="-128"/>
                  </a:rPr>
                  <a:t>: i)</a:t>
                </a:r>
                <a:r>
                  <a:rPr lang="en-US" altLang="zh-TW" sz="2400" i="1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invertible</a:t>
                </a:r>
                <a:r>
                  <a:rPr lang="tr-TR" altLang="zh-TW" sz="2400" dirty="0">
                    <a:ea typeface="BatangChe" pitchFamily="49" charset="-128"/>
                  </a:rPr>
                  <a:t>=&gt;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altLang="zh-TW" sz="2400" b="0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A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0" i="1" smtClean="0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is </a:t>
                </a:r>
                <a:r>
                  <a:rPr lang="tr-TR" altLang="zh-TW" sz="2400" dirty="0" err="1">
                    <a:ea typeface="BatangChe" pitchFamily="49" charset="-128"/>
                  </a:rPr>
                  <a:t>consistent</a:t>
                </a:r>
                <a:r>
                  <a:rPr lang="tr-TR" altLang="zh-TW" sz="2400" dirty="0">
                    <a:ea typeface="BatangChe" pitchFamily="49" charset="-128"/>
                  </a:rPr>
                  <a:t>=&gt;</a:t>
                </a:r>
                <a:r>
                  <a:rPr lang="en-US" altLang="zh-TW" sz="2400" i="1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given</a:t>
                </a:r>
                <a:r>
                  <a:rPr lang="tr-TR" altLang="zh-TW" sz="2400" i="1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i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can </a:t>
                </a:r>
                <a:r>
                  <a:rPr lang="tr-TR" altLang="zh-TW" sz="2400" dirty="0" err="1">
                    <a:ea typeface="BatangChe" pitchFamily="49" charset="-128"/>
                  </a:rPr>
                  <a:t>find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sSup>
                      <m:sSupPr>
                        <m:ctrlPr>
                          <a:rPr lang="tr-TR" altLang="zh-TW" sz="2400" b="1" i="1">
                            <a:latin typeface="Cambria Math" panose="02040503050406030204" pitchFamily="18" charset="0"/>
                            <a:ea typeface="BatangChe" pitchFamily="49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tr-TR" altLang="zh-TW" sz="2400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A</m:t>
                        </m:r>
                      </m:e>
                      <m:sup>
                        <m:r>
                          <a:rPr lang="tr-TR" altLang="zh-TW" sz="2400" b="1" i="1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−</m:t>
                        </m:r>
                        <m:r>
                          <a:rPr lang="tr-TR" altLang="zh-TW" sz="2400" b="1" i="1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𝟏</m:t>
                        </m:r>
                      </m:sup>
                    </m:sSup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i="1" dirty="0">
                    <a:ea typeface="BatangChe" pitchFamily="49" charset="-128"/>
                  </a:rPr>
                  <a:t>=&gt;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tr-TR" altLang="zh-TW" sz="2400" i="1" baseline="-250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maps</a:t>
                </a:r>
                <a:r>
                  <a:rPr lang="tr-TR" altLang="zh-TW" sz="2400" i="1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into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arbitrarily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chosen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vector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dirty="0">
                    <a:ea typeface="BatangChe" pitchFamily="49" charset="-128"/>
                  </a:rPr>
                  <a:t> (</a:t>
                </a:r>
                <a:r>
                  <a:rPr lang="tr-TR" altLang="zh-TW" sz="2400" dirty="0" err="1">
                    <a:ea typeface="BatangChe" pitchFamily="49" charset="-128"/>
                  </a:rPr>
                  <a:t>i.e</a:t>
                </a:r>
                <a:r>
                  <a:rPr lang="tr-TR" altLang="zh-TW" sz="2400" dirty="0">
                    <a:ea typeface="BatangChe" pitchFamily="49" charset="-128"/>
                  </a:rPr>
                  <a:t>. </a:t>
                </a:r>
                <a:r>
                  <a:rPr lang="en-US" altLang="zh-TW" sz="2400" dirty="0">
                    <a:ea typeface="BatangChe" pitchFamily="49" charset="-128"/>
                  </a:rPr>
                  <a:t>range of 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</a:t>
                </a:r>
                <a:r>
                  <a:rPr lang="en-US" altLang="zh-TW" sz="2400" i="1" dirty="0">
                    <a:ea typeface="BatangChe" pitchFamily="49" charset="-128"/>
                  </a:rPr>
                  <a:t>R</a:t>
                </a:r>
                <a:r>
                  <a:rPr lang="en-US" altLang="zh-TW" sz="2400" i="1" baseline="30000" dirty="0">
                    <a:ea typeface="BatangChe" pitchFamily="49" charset="-128"/>
                  </a:rPr>
                  <a:t>n</a:t>
                </a:r>
                <a:r>
                  <a:rPr lang="tr-TR" altLang="zh-TW" sz="2400" dirty="0">
                    <a:ea typeface="BatangChe" pitchFamily="49" charset="-128"/>
                  </a:rPr>
                  <a:t>)</a:t>
                </a:r>
              </a:p>
              <a:p>
                <a:pPr lvl="1" eaLnBrk="1" hangingPunct="1"/>
                <a:r>
                  <a:rPr lang="tr-TR" altLang="zh-TW" sz="2400" dirty="0">
                    <a:ea typeface="BatangChe" pitchFamily="49" charset="-128"/>
                  </a:rPr>
                  <a:t>ii)</a:t>
                </a:r>
                <a:r>
                  <a:rPr lang="en-US" altLang="zh-TW" sz="2400" dirty="0">
                    <a:ea typeface="BatangChe" pitchFamily="49" charset="-128"/>
                  </a:rPr>
                  <a:t> The range of 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</a:t>
                </a:r>
                <a:r>
                  <a:rPr lang="en-US" altLang="zh-TW" sz="2400" i="1" dirty="0">
                    <a:ea typeface="BatangChe" pitchFamily="49" charset="-128"/>
                  </a:rPr>
                  <a:t>R</a:t>
                </a:r>
                <a:r>
                  <a:rPr lang="en-US" altLang="zh-TW" sz="2400" i="1" baseline="30000" dirty="0">
                    <a:ea typeface="BatangChe" pitchFamily="49" charset="-128"/>
                  </a:rPr>
                  <a:t>n</a:t>
                </a:r>
                <a:r>
                  <a:rPr lang="tr-TR" altLang="zh-TW" sz="2400" dirty="0">
                    <a:ea typeface="BatangChe" pitchFamily="49" charset="-128"/>
                  </a:rPr>
                  <a:t> =&gt;</a:t>
                </a:r>
                <a:r>
                  <a:rPr lang="tr-TR" altLang="zh-TW" sz="2400" dirty="0" err="1">
                    <a:ea typeface="BatangChe" pitchFamily="49" charset="-128"/>
                  </a:rPr>
                  <a:t>for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every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i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altLang="zh-TW" sz="2400" b="0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here</m:t>
                    </m:r>
                    <m:r>
                      <a:rPr lang="tr-TR" altLang="zh-TW" sz="2400" b="0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 </m:t>
                    </m:r>
                    <m:r>
                      <m:rPr>
                        <m:sty m:val="p"/>
                      </m:rPr>
                      <a:rPr lang="tr-TR" altLang="zh-TW" sz="2400" b="0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is</m:t>
                    </m:r>
                    <m:r>
                      <a:rPr lang="tr-TR" altLang="zh-TW" sz="2400" b="0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 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i="1" dirty="0">
                    <a:ea typeface="BatangChe" pitchFamily="49" charset="-128"/>
                  </a:rPr>
                  <a:t>=&gt;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altLang="zh-TW" sz="2400">
                        <a:latin typeface="Cambria Math" panose="02040503050406030204" pitchFamily="18" charset="0"/>
                        <a:ea typeface="BatangChe" pitchFamily="49" charset="-128"/>
                      </a:rPr>
                      <m:t>A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i="1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is </a:t>
                </a:r>
                <a:r>
                  <a:rPr lang="tr-TR" altLang="zh-TW" sz="2400" dirty="0" err="1">
                    <a:ea typeface="BatangChe" pitchFamily="49" charset="-128"/>
                  </a:rPr>
                  <a:t>consistent</a:t>
                </a:r>
                <a:r>
                  <a:rPr lang="tr-TR" altLang="zh-TW" sz="2400" dirty="0">
                    <a:ea typeface="BatangChe" pitchFamily="49" charset="-128"/>
                  </a:rPr>
                  <a:t>=&gt;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altLang="zh-TW" sz="2400">
                        <a:latin typeface="Cambria Math" panose="02040503050406030204" pitchFamily="18" charset="0"/>
                        <a:ea typeface="BatangChe" pitchFamily="49" charset="-128"/>
                      </a:rPr>
                      <m:t>A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i="1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has a unique solution since </a:t>
                </a:r>
                <a:r>
                  <a:rPr lang="en-US" altLang="zh-TW" sz="2400" dirty="0"/>
                  <a:t>A is</a:t>
                </a:r>
                <a:r>
                  <a:rPr lang="tr-TR" altLang="zh-TW" sz="2400" dirty="0"/>
                  <a:t> </a:t>
                </a:r>
                <a:r>
                  <a:rPr lang="en-US" altLang="zh-TW" sz="2400" i="1" dirty="0" err="1"/>
                  <a:t>n</a:t>
                </a:r>
                <a:r>
                  <a:rPr lang="en-US" altLang="zh-TW" sz="2400" dirty="0" err="1">
                    <a:sym typeface="Symbol" panose="05050102010706020507" pitchFamily="18" charset="2"/>
                  </a:rPr>
                  <a:t></a:t>
                </a:r>
                <a:r>
                  <a:rPr lang="en-US" altLang="zh-TW" sz="2400" i="1" dirty="0" err="1"/>
                  <a:t>n</a:t>
                </a:r>
                <a:r>
                  <a:rPr lang="en-US" altLang="zh-TW" sz="2400" i="1" dirty="0"/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=&gt; for every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i="1" baseline="30000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in </a:t>
                </a:r>
                <a:r>
                  <a:rPr lang="tr-TR" altLang="zh-TW" sz="2400" dirty="0" err="1">
                    <a:ea typeface="BatangChe" pitchFamily="49" charset="-128"/>
                  </a:rPr>
                  <a:t>the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range</a:t>
                </a:r>
                <a:r>
                  <a:rPr lang="tr-TR" altLang="zh-TW" sz="2400" dirty="0">
                    <a:ea typeface="BatangChe" pitchFamily="49" charset="-128"/>
                  </a:rPr>
                  <a:t> of 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tr-TR" altLang="zh-TW" sz="2400" i="1" baseline="-25000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there is </a:t>
                </a:r>
                <a:r>
                  <a:rPr lang="tr-TR" altLang="zh-TW" sz="2400" dirty="0" err="1">
                    <a:ea typeface="BatangChe" pitchFamily="49" charset="-128"/>
                  </a:rPr>
                  <a:t>one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i="1" baseline="30000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s.t. A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i="1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</a:t>
                </a:r>
                <a:r>
                  <a:rPr lang="tr-TR" altLang="zh-TW" sz="2400" dirty="0">
                    <a:ea typeface="BatangChe" pitchFamily="49" charset="-128"/>
                  </a:rPr>
                  <a:t>(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one-to-one</a:t>
                </a:r>
                <a:r>
                  <a:rPr lang="tr-TR" altLang="zh-TW" sz="2400" dirty="0">
                    <a:ea typeface="BatangChe" pitchFamily="49" charset="-128"/>
                  </a:rPr>
                  <a:t>)</a:t>
                </a:r>
              </a:p>
              <a:p>
                <a:pPr lvl="1" eaLnBrk="1" hangingPunct="1"/>
                <a:r>
                  <a:rPr lang="tr-TR" altLang="zh-TW" sz="2400" dirty="0">
                    <a:ea typeface="BatangChe" pitchFamily="49" charset="-128"/>
                  </a:rPr>
                  <a:t>iii) 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ea typeface="BatangChe" pitchFamily="49" charset="-128"/>
                  </a:rPr>
                  <a:t> is one-to-one</a:t>
                </a:r>
                <a:r>
                  <a:rPr lang="tr-TR" altLang="zh-TW" sz="2400" dirty="0">
                    <a:ea typeface="BatangChe" pitchFamily="49" charset="-128"/>
                  </a:rPr>
                  <a:t>=&gt;</a:t>
                </a:r>
                <a:r>
                  <a:rPr lang="tr-TR" altLang="zh-TW" sz="2400" dirty="0" err="1">
                    <a:ea typeface="BatangChe" pitchFamily="49" charset="-128"/>
                  </a:rPr>
                  <a:t>given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tr-TR" altLang="zh-TW" sz="2400" dirty="0" err="1">
                    <a:ea typeface="BatangChe" pitchFamily="49" charset="-128"/>
                  </a:rPr>
                  <a:t>range</a:t>
                </a:r>
                <a:r>
                  <a:rPr lang="tr-TR" altLang="zh-TW" sz="2400" dirty="0">
                    <a:ea typeface="BatangChe" pitchFamily="49" charset="-128"/>
                  </a:rPr>
                  <a:t>(</a:t>
                </a:r>
                <a:r>
                  <a:rPr lang="en-US" altLang="zh-TW" sz="2400" i="1" dirty="0">
                    <a:ea typeface="BatangChe" pitchFamily="49" charset="-128"/>
                  </a:rPr>
                  <a:t>T</a:t>
                </a:r>
                <a:r>
                  <a:rPr lang="en-US" altLang="zh-TW" sz="2400" i="1" baseline="-25000" dirty="0">
                    <a:ea typeface="BatangChe" pitchFamily="49" charset="-128"/>
                  </a:rPr>
                  <a:t>A</a:t>
                </a:r>
                <a:r>
                  <a:rPr lang="tr-TR" altLang="zh-TW" sz="2400" dirty="0">
                    <a:ea typeface="BatangChe" pitchFamily="49" charset="-128"/>
                  </a:rPr>
                  <a:t>) there </a:t>
                </a:r>
                <a:r>
                  <a:rPr lang="tr-TR" altLang="zh-TW" sz="2400" dirty="0" err="1">
                    <a:ea typeface="BatangChe" pitchFamily="49" charset="-128"/>
                  </a:rPr>
                  <a:t>exists</a:t>
                </a:r>
                <a:r>
                  <a:rPr lang="tr-TR" altLang="zh-TW" sz="2400" dirty="0">
                    <a:ea typeface="BatangChe" pitchFamily="49" charset="-128"/>
                  </a:rPr>
                  <a:t> one 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tr-TR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for</a:t>
                </a:r>
                <a:r>
                  <a:rPr lang="tr-TR" altLang="zh-TW" sz="2400" dirty="0">
                    <a:ea typeface="BatangChe" pitchFamily="49" charset="-128"/>
                  </a:rPr>
                  <a:t> </a:t>
                </a:r>
                <a:r>
                  <a:rPr lang="tr-TR" altLang="zh-TW" sz="2400" dirty="0" err="1">
                    <a:ea typeface="BatangChe" pitchFamily="49" charset="-128"/>
                  </a:rPr>
                  <a:t>which</a:t>
                </a:r>
                <a:r>
                  <a:rPr lang="tr-TR" altLang="zh-TW" sz="2400" dirty="0">
                    <a:ea typeface="BatangChe" pitchFamily="49" charset="-128"/>
                  </a:rPr>
                  <a:t> A</a:t>
                </a:r>
                <a14:m>
                  <m:oMath xmlns:m="http://schemas.openxmlformats.org/officeDocument/2006/math"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i="1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</m:oMath>
                </a14:m>
                <a:r>
                  <a:rPr lang="tr-TR" altLang="zh-TW" sz="2400" b="1" dirty="0">
                    <a:ea typeface="BatangChe" pitchFamily="49" charset="-128"/>
                  </a:rPr>
                  <a:t> =&gt;</a:t>
                </a:r>
                <a:r>
                  <a:rPr lang="en-US" altLang="zh-TW" sz="2400" i="1" dirty="0">
                    <a:ea typeface="BatangChe" pitchFamily="49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zh-TW" sz="2400" b="1" i="1" smtClean="0">
                            <a:latin typeface="Cambria Math" panose="02040503050406030204" pitchFamily="18" charset="0"/>
                            <a:ea typeface="BatangChe" pitchFamily="49" charset="-12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tr-TR" altLang="zh-TW" sz="2400" b="0" i="0" smtClean="0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A</m:t>
                        </m:r>
                      </m:e>
                      <m:sup>
                        <m:r>
                          <a:rPr lang="tr-TR" altLang="zh-TW" sz="2400" b="1" i="1" smtClean="0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−</m:t>
                        </m:r>
                        <m:r>
                          <a:rPr lang="tr-TR" altLang="zh-TW" sz="2400" b="1" i="1" smtClean="0"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𝟏</m:t>
                        </m:r>
                      </m:sup>
                    </m:sSup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𝐛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1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</m:oMath>
                </a14:m>
                <a:endParaRPr lang="tr-TR" altLang="zh-TW" sz="2400" dirty="0">
                  <a:ea typeface="BatangChe" pitchFamily="49" charset="-128"/>
                </a:endParaRPr>
              </a:p>
              <a:p>
                <a:pPr lvl="1" eaLnBrk="1" hangingPunct="1"/>
                <a:endParaRPr lang="tr-TR" altLang="zh-TW" sz="2400" dirty="0">
                  <a:ea typeface="BatangChe" pitchFamily="49" charset="-128"/>
                </a:endParaRPr>
              </a:p>
              <a:p>
                <a:pPr lvl="1" eaLnBrk="1" hangingPunct="1"/>
                <a:r>
                  <a:rPr lang="tr-TR" altLang="zh-TW" sz="2400" i="1" baseline="-25000" dirty="0">
                    <a:ea typeface="BatangChe" pitchFamily="49" charset="-128"/>
                  </a:rPr>
                  <a:t> </a:t>
                </a:r>
                <a:endParaRPr lang="en-US" altLang="zh-TW" sz="2400" dirty="0">
                  <a:ea typeface="BatangChe" pitchFamily="49" charset="-128"/>
                </a:endParaRPr>
              </a:p>
              <a:p>
                <a:pPr lvl="1" eaLnBrk="1" hangingPunct="1"/>
                <a:endParaRPr lang="en-US" altLang="zh-TW" sz="2400" dirty="0">
                  <a:ea typeface="BatangChe" pitchFamily="49" charset="-128"/>
                </a:endParaRPr>
              </a:p>
              <a:p>
                <a:pPr lvl="1" eaLnBrk="1" hangingPunct="1"/>
                <a:endParaRPr lang="en-US" altLang="zh-TW" sz="2400" dirty="0">
                  <a:ea typeface="BatangChe" pitchFamily="49" charset="-128"/>
                </a:endParaRPr>
              </a:p>
              <a:p>
                <a:pPr lvl="1" eaLnBrk="1" hangingPunct="1"/>
                <a:endParaRPr lang="zh-TW" altLang="en-US" sz="2400" dirty="0">
                  <a:ea typeface="BatangChe" pitchFamily="49" charset="-128"/>
                </a:endParaRPr>
              </a:p>
            </p:txBody>
          </p:sp>
        </mc:Choice>
        <mc:Fallback xmlns="">
          <p:sp>
            <p:nvSpPr>
              <p:cNvPr id="522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4800" y="872306"/>
                <a:ext cx="8229600" cy="5176838"/>
              </a:xfrm>
              <a:blipFill>
                <a:blip r:embed="rId3"/>
                <a:stretch>
                  <a:fillRect l="-296" t="-1060" r="-1926" b="-28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42F32B4-D39C-4472-AC52-8590C3C6C23E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325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471C6F9-92A5-45A4-9E1C-14EC7DEBE15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2 &amp; 3</a:t>
            </a:r>
          </a:p>
        </p:txBody>
      </p:sp>
      <p:sp>
        <p:nvSpPr>
          <p:cNvPr id="532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/>
            <a:r>
              <a:rPr lang="en-US" altLang="zh-TW" dirty="0"/>
              <a:t>The rotation operator </a:t>
            </a:r>
            <a:r>
              <a:rPr lang="en-US" altLang="zh-TW" i="1" dirty="0"/>
              <a:t>T </a:t>
            </a:r>
            <a:r>
              <a:rPr lang="en-US" altLang="zh-TW" dirty="0"/>
              <a:t>:</a:t>
            </a:r>
            <a:r>
              <a:rPr lang="en-US" altLang="zh-TW" i="1" dirty="0"/>
              <a:t> R</a:t>
            </a:r>
            <a:r>
              <a:rPr lang="en-US" altLang="zh-TW" baseline="30000" dirty="0"/>
              <a:t>2 </a:t>
            </a:r>
            <a:r>
              <a:rPr lang="en-US" altLang="zh-TW" dirty="0">
                <a:ea typeface="BatangChe" pitchFamily="49" charset="-128"/>
                <a:sym typeface="Symbol" panose="05050102010706020507" pitchFamily="18" charset="2"/>
              </a:rPr>
              <a:t></a:t>
            </a:r>
            <a:r>
              <a:rPr lang="en-US" altLang="zh-TW" i="1" dirty="0">
                <a:ea typeface="BatangChe" pitchFamily="49" charset="-128"/>
                <a:sym typeface="Symbol" panose="05050102010706020507" pitchFamily="18" charset="2"/>
              </a:rPr>
              <a:t> </a:t>
            </a:r>
            <a:r>
              <a:rPr lang="en-US" altLang="zh-TW" i="1" dirty="0">
                <a:ea typeface="BatangChe" pitchFamily="49" charset="-128"/>
              </a:rPr>
              <a:t>R</a:t>
            </a:r>
            <a:r>
              <a:rPr lang="en-US" altLang="zh-TW" baseline="30000" dirty="0">
                <a:ea typeface="BatangChe" pitchFamily="49" charset="-128"/>
              </a:rPr>
              <a:t>2</a:t>
            </a:r>
            <a:r>
              <a:rPr lang="en-US" altLang="zh-TW" dirty="0"/>
              <a:t> is one-to-one </a:t>
            </a:r>
          </a:p>
          <a:p>
            <a:pPr lvl="1" eaLnBrk="1" hangingPunct="1"/>
            <a:r>
              <a:rPr lang="en-US" altLang="zh-TW" dirty="0"/>
              <a:t>The standard matrix for </a:t>
            </a:r>
            <a:r>
              <a:rPr lang="en-US" altLang="zh-TW" i="1" dirty="0"/>
              <a:t>T</a:t>
            </a:r>
            <a:r>
              <a:rPr lang="en-US" altLang="zh-TW" dirty="0"/>
              <a:t> is </a:t>
            </a:r>
          </a:p>
          <a:p>
            <a:pPr lvl="1" eaLnBrk="1" hangingPunct="1"/>
            <a:endParaRPr lang="zh-TW" altLang="en-US" dirty="0"/>
          </a:p>
          <a:p>
            <a:pPr lvl="1" eaLnBrk="1" hangingPunct="1"/>
            <a:r>
              <a:rPr lang="en-US" altLang="zh-TW" dirty="0"/>
              <a:t>[</a:t>
            </a:r>
            <a:r>
              <a:rPr lang="en-US" altLang="zh-TW" i="1" dirty="0"/>
              <a:t>T</a:t>
            </a:r>
            <a:r>
              <a:rPr lang="en-US" altLang="zh-TW" dirty="0"/>
              <a:t>] is invertible since</a:t>
            </a:r>
          </a:p>
          <a:p>
            <a:pPr lvl="1" eaLnBrk="1" hangingPunct="1"/>
            <a:endParaRPr lang="en-US" altLang="zh-TW" dirty="0"/>
          </a:p>
          <a:p>
            <a:pPr lvl="1" eaLnBrk="1" hangingPunct="1"/>
            <a:endParaRPr lang="en-US" altLang="zh-TW" dirty="0"/>
          </a:p>
          <a:p>
            <a:pPr eaLnBrk="1" hangingPunct="1"/>
            <a:endParaRPr lang="en-US" altLang="zh-TW" sz="2000" dirty="0"/>
          </a:p>
          <a:p>
            <a:pPr eaLnBrk="1" hangingPunct="1"/>
            <a:r>
              <a:rPr lang="en-US" altLang="zh-TW" dirty="0"/>
              <a:t>The projection operator </a:t>
            </a:r>
            <a:r>
              <a:rPr lang="en-US" altLang="zh-TW" i="1" dirty="0"/>
              <a:t>T </a:t>
            </a:r>
            <a:r>
              <a:rPr lang="en-US" altLang="zh-TW" dirty="0"/>
              <a:t>:</a:t>
            </a:r>
            <a:r>
              <a:rPr lang="en-US" altLang="zh-TW" i="1" dirty="0"/>
              <a:t> R</a:t>
            </a:r>
            <a:r>
              <a:rPr lang="en-US" altLang="zh-TW" baseline="30000" dirty="0"/>
              <a:t>3 </a:t>
            </a:r>
            <a:r>
              <a:rPr lang="en-US" altLang="zh-TW" dirty="0">
                <a:ea typeface="BatangChe" pitchFamily="49" charset="-128"/>
                <a:sym typeface="Symbol" panose="05050102010706020507" pitchFamily="18" charset="2"/>
              </a:rPr>
              <a:t></a:t>
            </a:r>
            <a:r>
              <a:rPr lang="en-US" altLang="zh-TW" i="1" dirty="0">
                <a:ea typeface="BatangChe" pitchFamily="49" charset="-128"/>
              </a:rPr>
              <a:t> R</a:t>
            </a:r>
            <a:r>
              <a:rPr lang="en-US" altLang="zh-TW" baseline="30000" dirty="0">
                <a:ea typeface="BatangChe" pitchFamily="49" charset="-128"/>
              </a:rPr>
              <a:t>3</a:t>
            </a:r>
            <a:r>
              <a:rPr lang="en-US" altLang="zh-TW" dirty="0"/>
              <a:t> is </a:t>
            </a:r>
            <a:r>
              <a:rPr lang="en-US" altLang="zh-TW" dirty="0">
                <a:solidFill>
                  <a:srgbClr val="FF0000"/>
                </a:solidFill>
              </a:rPr>
              <a:t>not </a:t>
            </a:r>
            <a:r>
              <a:rPr lang="en-US" altLang="zh-TW" dirty="0"/>
              <a:t>one-to-one</a:t>
            </a:r>
          </a:p>
          <a:p>
            <a:pPr lvl="1" eaLnBrk="1" hangingPunct="1"/>
            <a:r>
              <a:rPr lang="en-US" altLang="zh-TW" dirty="0"/>
              <a:t>The standard matrix for </a:t>
            </a:r>
            <a:r>
              <a:rPr lang="en-US" altLang="zh-TW" i="1" dirty="0"/>
              <a:t>T</a:t>
            </a:r>
            <a:r>
              <a:rPr lang="en-US" altLang="zh-TW" dirty="0"/>
              <a:t> is </a:t>
            </a:r>
          </a:p>
          <a:p>
            <a:pPr lvl="2" eaLnBrk="1" hangingPunct="1"/>
            <a:endParaRPr lang="zh-TW" altLang="en-US" dirty="0"/>
          </a:p>
          <a:p>
            <a:pPr lvl="2" eaLnBrk="1" hangingPunct="1"/>
            <a:endParaRPr lang="zh-TW" altLang="en-US" dirty="0"/>
          </a:p>
          <a:p>
            <a:pPr lvl="1" eaLnBrk="1" hangingPunct="1"/>
            <a:r>
              <a:rPr lang="en-US" altLang="zh-TW" dirty="0"/>
              <a:t>[</a:t>
            </a:r>
            <a:r>
              <a:rPr lang="en-US" altLang="zh-TW" i="1" dirty="0"/>
              <a:t>T</a:t>
            </a:r>
            <a:r>
              <a:rPr lang="en-US" altLang="zh-TW" dirty="0"/>
              <a:t>] is </a:t>
            </a:r>
            <a:r>
              <a:rPr lang="tr-TR" altLang="zh-TW" dirty="0"/>
              <a:t>not </a:t>
            </a:r>
            <a:r>
              <a:rPr lang="en-US" altLang="zh-TW" dirty="0"/>
              <a:t>invertible since </a:t>
            </a:r>
            <a:r>
              <a:rPr lang="en-US" altLang="zh-TW" dirty="0" err="1"/>
              <a:t>det</a:t>
            </a:r>
            <a:r>
              <a:rPr lang="en-US" altLang="zh-TW" dirty="0"/>
              <a:t>[</a:t>
            </a:r>
            <a:r>
              <a:rPr lang="en-US" altLang="zh-TW" i="1" dirty="0"/>
              <a:t>T</a:t>
            </a:r>
            <a:r>
              <a:rPr lang="en-US" altLang="zh-TW" dirty="0"/>
              <a:t>] = 0</a:t>
            </a:r>
          </a:p>
        </p:txBody>
      </p:sp>
      <p:graphicFrame>
        <p:nvGraphicFramePr>
          <p:cNvPr id="53255" name="Object 4"/>
          <p:cNvGraphicFramePr>
            <a:graphicFrameLocks noChangeAspect="1"/>
          </p:cNvGraphicFramePr>
          <p:nvPr/>
        </p:nvGraphicFramePr>
        <p:xfrm>
          <a:off x="4495800" y="1752600"/>
          <a:ext cx="24685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1" name="方程式" r:id="rId4" imgW="1397000" imgH="457200" progId="Equation.3">
                  <p:embed/>
                </p:oleObj>
              </mc:Choice>
              <mc:Fallback>
                <p:oleObj name="方程式" r:id="rId4" imgW="1397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752600"/>
                        <a:ext cx="2468563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5"/>
          <p:cNvGraphicFramePr>
            <a:graphicFrameLocks noChangeAspect="1"/>
          </p:cNvGraphicFramePr>
          <p:nvPr/>
        </p:nvGraphicFramePr>
        <p:xfrm>
          <a:off x="2286000" y="2971800"/>
          <a:ext cx="45434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2" name="方程式" r:id="rId6" imgW="2578100" imgH="457200" progId="Equation.3">
                  <p:embed/>
                </p:oleObj>
              </mc:Choice>
              <mc:Fallback>
                <p:oleObj name="方程式" r:id="rId6" imgW="25781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971800"/>
                        <a:ext cx="45434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6"/>
          <p:cNvGraphicFramePr>
            <a:graphicFrameLocks noChangeAspect="1"/>
          </p:cNvGraphicFramePr>
          <p:nvPr/>
        </p:nvGraphicFramePr>
        <p:xfrm>
          <a:off x="4876800" y="4648200"/>
          <a:ext cx="165417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3" name="方程式" r:id="rId8" imgW="939392" imgH="710891" progId="Equation.3">
                  <p:embed/>
                </p:oleObj>
              </mc:Choice>
              <mc:Fallback>
                <p:oleObj name="方程式" r:id="rId8" imgW="939392" imgH="71089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648200"/>
                        <a:ext cx="1654175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ADC93E0-DBBF-4AE5-806D-DA704077CCAD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427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CF06FA9-6FA6-40DE-B426-DA02BC87C12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zh-TW" sz="3800"/>
              <a:t>4-3 </a:t>
            </a:r>
            <a:r>
              <a:rPr lang="en-US" altLang="zh-TW" sz="3600"/>
              <a:t>Inverse of a One-to-One Linear Operator</a:t>
            </a:r>
            <a:endParaRPr lang="zh-TW" altLang="en-US" sz="3600"/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4911725"/>
          </a:xfrm>
        </p:spPr>
        <p:txBody>
          <a:bodyPr/>
          <a:lstStyle/>
          <a:p>
            <a:pPr eaLnBrk="1" hangingPunct="1"/>
            <a:r>
              <a:rPr lang="en-US" altLang="zh-TW" sz="2200"/>
              <a:t>Suppose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 </a:t>
            </a:r>
            <a:r>
              <a:rPr lang="en-US" altLang="zh-TW" sz="2200"/>
              <a:t>:</a:t>
            </a:r>
            <a:r>
              <a:rPr lang="en-US" altLang="zh-TW" sz="2200" i="1"/>
              <a:t> R</a:t>
            </a:r>
            <a:r>
              <a:rPr lang="en-US" altLang="zh-TW" sz="2200" i="1" baseline="30000"/>
              <a:t>n</a:t>
            </a:r>
            <a:r>
              <a:rPr lang="en-US" altLang="zh-TW" sz="2200" i="1"/>
              <a:t>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>
                <a:ea typeface="BatangChe" pitchFamily="49" charset="-128"/>
              </a:rPr>
              <a:t>R</a:t>
            </a:r>
            <a:r>
              <a:rPr lang="en-US" altLang="zh-TW" sz="2200" i="1" baseline="30000">
                <a:ea typeface="BatangChe" pitchFamily="49" charset="-128"/>
              </a:rPr>
              <a:t>n</a:t>
            </a:r>
            <a:r>
              <a:rPr lang="en-US" altLang="zh-TW" sz="2200"/>
              <a:t> is a one-to-one linear operator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The matrix </a:t>
            </a:r>
            <a:r>
              <a:rPr lang="en-US" altLang="zh-TW" sz="2200" i="1"/>
              <a:t>A</a:t>
            </a:r>
            <a:r>
              <a:rPr lang="en-US" altLang="zh-TW" sz="2200"/>
              <a:t> is invertible.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 i="1"/>
              <a:t> </a:t>
            </a:r>
            <a:r>
              <a:rPr lang="en-US" altLang="zh-TW" sz="2200"/>
              <a:t>:</a:t>
            </a:r>
            <a:r>
              <a:rPr lang="en-US" altLang="zh-TW" sz="2200" i="1"/>
              <a:t> R</a:t>
            </a:r>
            <a:r>
              <a:rPr lang="en-US" altLang="zh-TW" sz="2200" i="1" baseline="30000"/>
              <a:t>n</a:t>
            </a:r>
            <a:r>
              <a:rPr lang="en-US" altLang="zh-TW" sz="2200" i="1"/>
              <a:t>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>
                <a:ea typeface="BatangChe" pitchFamily="49" charset="-128"/>
              </a:rPr>
              <a:t>R</a:t>
            </a:r>
            <a:r>
              <a:rPr lang="en-US" altLang="zh-TW" sz="2200" i="1" baseline="30000">
                <a:ea typeface="BatangChe" pitchFamily="49" charset="-128"/>
              </a:rPr>
              <a:t>n</a:t>
            </a:r>
            <a:r>
              <a:rPr lang="en-US" altLang="zh-TW" sz="2200"/>
              <a:t> is itself a linear operator; it is called the </a:t>
            </a:r>
            <a:r>
              <a:rPr lang="en-US" altLang="zh-TW" sz="2200">
                <a:solidFill>
                  <a:srgbClr val="FF0000"/>
                </a:solidFill>
              </a:rPr>
              <a:t>inverse of </a:t>
            </a:r>
            <a:r>
              <a:rPr lang="en-US" altLang="zh-TW" sz="2200" i="1">
                <a:solidFill>
                  <a:srgbClr val="FF0000"/>
                </a:solidFill>
              </a:rPr>
              <a:t>T</a:t>
            </a:r>
            <a:r>
              <a:rPr lang="en-US" altLang="zh-TW" sz="2200" i="1" baseline="-25000">
                <a:solidFill>
                  <a:srgbClr val="FF0000"/>
                </a:solidFill>
              </a:rPr>
              <a:t>A</a:t>
            </a:r>
            <a:r>
              <a:rPr lang="en-US" altLang="zh-TW" sz="2200"/>
              <a:t>.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/>
              <a:t>(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)) = </a:t>
            </a:r>
            <a:r>
              <a:rPr lang="en-US" altLang="zh-TW" sz="2200" i="1"/>
              <a:t>AA</a:t>
            </a:r>
            <a:r>
              <a:rPr lang="en-US" altLang="zh-TW" sz="2200" baseline="30000"/>
              <a:t>-1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i="1"/>
              <a:t>I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b="1"/>
              <a:t>x     </a:t>
            </a:r>
            <a:r>
              <a:rPr lang="en-US" altLang="zh-TW" sz="2200"/>
              <a:t>and    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/>
              <a:t>(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 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)) = </a:t>
            </a:r>
            <a:r>
              <a:rPr lang="en-US" altLang="zh-TW" sz="2200" i="1"/>
              <a:t>A</a:t>
            </a:r>
            <a:r>
              <a:rPr lang="en-US" altLang="zh-TW" sz="2200" baseline="30000"/>
              <a:t>-1</a:t>
            </a:r>
            <a:r>
              <a:rPr lang="en-US" altLang="zh-TW" sz="2200" i="1"/>
              <a:t>A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i="1"/>
              <a:t>I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b="1"/>
              <a:t>x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/>
              <a:t>	</a:t>
            </a:r>
            <a:r>
              <a:rPr lang="en-US" altLang="zh-TW" sz="2200">
                <a:sym typeface="Symbol" panose="05050102010706020507" pitchFamily="18" charset="2"/>
              </a:rPr>
              <a:t>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 </a:t>
            </a:r>
            <a:r>
              <a:rPr lang="en-US" altLang="zh-TW" sz="2200"/>
              <a:t>◦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 </a:t>
            </a:r>
            <a:r>
              <a:rPr lang="en-US" altLang="zh-TW" sz="2200"/>
              <a:t>=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AA</a:t>
            </a:r>
            <a:r>
              <a:rPr lang="en-US" altLang="zh-TW" sz="2200" baseline="10000"/>
              <a:t>-1 </a:t>
            </a:r>
            <a:r>
              <a:rPr lang="en-US" altLang="zh-TW" sz="2200"/>
              <a:t>=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I</a:t>
            </a:r>
            <a:r>
              <a:rPr lang="en-US" altLang="zh-TW" sz="2200" b="1"/>
              <a:t>     </a:t>
            </a:r>
            <a:r>
              <a:rPr lang="en-US" altLang="zh-TW" sz="2200"/>
              <a:t>and    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 i="1" baseline="-25000"/>
              <a:t> </a:t>
            </a:r>
            <a:r>
              <a:rPr lang="en-US" altLang="zh-TW" sz="2200"/>
              <a:t>◦</a:t>
            </a:r>
            <a:r>
              <a:rPr lang="en-US" altLang="zh-TW" sz="2200" i="1" baseline="-25000"/>
              <a:t>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 </a:t>
            </a:r>
            <a:r>
              <a:rPr lang="en-US" altLang="zh-TW" sz="2200"/>
              <a:t>=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 </a:t>
            </a:r>
            <a:r>
              <a:rPr lang="en-US" altLang="zh-TW" sz="2200"/>
              <a:t>=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I</a:t>
            </a:r>
            <a:endParaRPr lang="en-US" altLang="zh-TW" sz="2200"/>
          </a:p>
          <a:p>
            <a:pPr eaLnBrk="1" hangingPunct="1"/>
            <a:endParaRPr lang="en-US" altLang="zh-TW" sz="2200"/>
          </a:p>
          <a:p>
            <a:pPr eaLnBrk="1" hangingPunct="1"/>
            <a:r>
              <a:rPr lang="en-US" altLang="zh-TW" sz="2200"/>
              <a:t>If </a:t>
            </a:r>
            <a:r>
              <a:rPr lang="en-US" altLang="zh-TW" sz="2200" b="1"/>
              <a:t>w</a:t>
            </a:r>
            <a:r>
              <a:rPr lang="en-US" altLang="zh-TW" sz="2200"/>
              <a:t> is the image of </a:t>
            </a:r>
            <a:r>
              <a:rPr lang="en-US" altLang="zh-TW" sz="2200" b="1"/>
              <a:t>x</a:t>
            </a:r>
            <a:r>
              <a:rPr lang="en-US" altLang="zh-TW" sz="2200"/>
              <a:t> under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/>
              <a:t>, then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30000"/>
              <a:t>-1</a:t>
            </a:r>
            <a:r>
              <a:rPr lang="en-US" altLang="zh-TW" sz="2200"/>
              <a:t> maps </a:t>
            </a:r>
            <a:r>
              <a:rPr lang="en-US" altLang="zh-TW" sz="2200" b="1"/>
              <a:t>w</a:t>
            </a:r>
            <a:r>
              <a:rPr lang="en-US" altLang="zh-TW" sz="2200"/>
              <a:t> back into </a:t>
            </a:r>
            <a:r>
              <a:rPr lang="en-US" altLang="zh-TW" sz="2200" b="1"/>
              <a:t>x</a:t>
            </a:r>
            <a:r>
              <a:rPr lang="en-US" altLang="zh-TW" sz="2200"/>
              <a:t>, since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/>
              <a:t>(</a:t>
            </a:r>
            <a:r>
              <a:rPr lang="en-US" altLang="zh-TW" sz="2200" b="1"/>
              <a:t>w</a:t>
            </a:r>
            <a:r>
              <a:rPr lang="en-US" altLang="zh-TW" sz="2200"/>
              <a:t>) = 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-1</a:t>
            </a:r>
            <a:r>
              <a:rPr lang="en-US" altLang="zh-TW" sz="2200"/>
              <a:t>(</a:t>
            </a:r>
            <a:r>
              <a:rPr lang="en-US" altLang="zh-TW" sz="2200" i="1"/>
              <a:t>T</a:t>
            </a:r>
            <a:r>
              <a:rPr lang="en-US" altLang="zh-TW" sz="2200" i="1" baseline="-25000"/>
              <a:t>A</a:t>
            </a:r>
            <a:r>
              <a:rPr lang="en-US" altLang="zh-TW" sz="2200" baseline="10000"/>
              <a:t> 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)) = </a:t>
            </a:r>
            <a:r>
              <a:rPr lang="en-US" altLang="zh-TW" sz="2200" b="1"/>
              <a:t>x</a:t>
            </a:r>
            <a:endParaRPr lang="en-US" altLang="zh-TW" sz="2200"/>
          </a:p>
          <a:p>
            <a:pPr eaLnBrk="1" hangingPunct="1"/>
            <a:endParaRPr lang="en-US" altLang="zh-TW" sz="2200"/>
          </a:p>
          <a:p>
            <a:pPr eaLnBrk="1" hangingPunct="1"/>
            <a:r>
              <a:rPr lang="en-US" altLang="zh-TW" sz="2200"/>
              <a:t>When a one-to-one linear operator on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</a:t>
            </a:r>
            <a:r>
              <a:rPr lang="en-US" altLang="zh-TW" sz="2200"/>
              <a:t> is written as </a:t>
            </a:r>
            <a:r>
              <a:rPr lang="en-US" altLang="zh-TW" sz="2200" i="1"/>
              <a:t>T </a:t>
            </a:r>
            <a:r>
              <a:rPr lang="en-US" altLang="zh-TW" sz="2200"/>
              <a:t>: </a:t>
            </a:r>
            <a:r>
              <a:rPr lang="en-US" altLang="zh-TW" sz="2200" i="1"/>
              <a:t>R</a:t>
            </a:r>
            <a:r>
              <a:rPr lang="en-US" altLang="zh-TW" sz="2200" i="1" baseline="30000"/>
              <a:t>n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</a:t>
            </a:r>
            <a:r>
              <a:rPr lang="en-US" altLang="zh-TW" sz="2200" i="1">
                <a:ea typeface="BatangChe" pitchFamily="49" charset="-128"/>
              </a:rPr>
              <a:t> R</a:t>
            </a:r>
            <a:r>
              <a:rPr lang="en-US" altLang="zh-TW" sz="2200" i="1" baseline="30000">
                <a:ea typeface="BatangChe" pitchFamily="49" charset="-128"/>
              </a:rPr>
              <a:t>n</a:t>
            </a:r>
            <a:r>
              <a:rPr lang="en-US" altLang="zh-TW" sz="2200">
                <a:latin typeface="BatangChe" pitchFamily="49" charset="-128"/>
                <a:ea typeface="BatangChe" pitchFamily="49" charset="-128"/>
              </a:rPr>
              <a:t>,</a:t>
            </a:r>
            <a:r>
              <a:rPr lang="en-US" altLang="zh-TW" sz="2200">
                <a:ea typeface="BatangChe" pitchFamily="49" charset="-128"/>
              </a:rPr>
              <a:t> then the inverse of the operator </a:t>
            </a:r>
            <a:r>
              <a:rPr lang="en-US" altLang="zh-TW" sz="2200" i="1">
                <a:ea typeface="BatangChe" pitchFamily="49" charset="-128"/>
              </a:rPr>
              <a:t>T</a:t>
            </a:r>
            <a:r>
              <a:rPr lang="en-US" altLang="zh-TW" sz="2200">
                <a:ea typeface="BatangChe" pitchFamily="49" charset="-128"/>
              </a:rPr>
              <a:t> is denoted by </a:t>
            </a:r>
            <a:r>
              <a:rPr lang="en-US" altLang="zh-TW" sz="2200" i="1">
                <a:ea typeface="BatangChe" pitchFamily="49" charset="-128"/>
              </a:rPr>
              <a:t>T</a:t>
            </a:r>
            <a:r>
              <a:rPr lang="en-US" altLang="zh-TW" sz="2200" baseline="30000">
                <a:ea typeface="BatangChe" pitchFamily="49" charset="-128"/>
              </a:rPr>
              <a:t>-1</a:t>
            </a:r>
            <a:r>
              <a:rPr lang="en-US" altLang="zh-TW" sz="2200">
                <a:ea typeface="BatangChe" pitchFamily="49" charset="-128"/>
              </a:rPr>
              <a:t>.</a:t>
            </a:r>
          </a:p>
          <a:p>
            <a:pPr eaLnBrk="1" hangingPunct="1"/>
            <a:r>
              <a:rPr lang="en-US" altLang="zh-TW" sz="2200">
                <a:ea typeface="BatangChe" pitchFamily="49" charset="-128"/>
              </a:rPr>
              <a:t>Thus, by the standard matrix, we have 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[</a:t>
            </a:r>
            <a:r>
              <a:rPr lang="en-US" altLang="zh-TW" sz="2200" i="1">
                <a:solidFill>
                  <a:srgbClr val="CC0000"/>
                </a:solidFill>
                <a:ea typeface="BatangChe" pitchFamily="49" charset="-128"/>
              </a:rPr>
              <a:t>T</a:t>
            </a:r>
            <a:r>
              <a:rPr lang="en-US" altLang="zh-TW" sz="2200" baseline="30000">
                <a:solidFill>
                  <a:srgbClr val="CC0000"/>
                </a:solidFill>
                <a:ea typeface="BatangChe" pitchFamily="49" charset="-128"/>
              </a:rPr>
              <a:t>-1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]=[</a:t>
            </a:r>
            <a:r>
              <a:rPr lang="en-US" altLang="zh-TW" sz="2200" i="1">
                <a:solidFill>
                  <a:srgbClr val="CC0000"/>
                </a:solidFill>
                <a:ea typeface="BatangChe" pitchFamily="49" charset="-128"/>
              </a:rPr>
              <a:t>T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]</a:t>
            </a:r>
            <a:r>
              <a:rPr lang="en-US" altLang="zh-TW" sz="2200" baseline="30000">
                <a:solidFill>
                  <a:srgbClr val="CC0000"/>
                </a:solidFill>
                <a:ea typeface="BatangChe" pitchFamily="49" charset="-128"/>
              </a:rPr>
              <a:t>-1</a:t>
            </a:r>
            <a:endParaRPr lang="zh-TW" altLang="en-US" sz="2200" baseline="30000">
              <a:solidFill>
                <a:srgbClr val="CC0000"/>
              </a:solidFill>
              <a:ea typeface="BatangChe" pitchFamily="49" charset="-12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7EF872C-EB82-4C20-8E00-BB04D8D4433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530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E1A67E2-0F5C-4981-86B5-2FF84A43FF3F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79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30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TW" sz="2200" dirty="0"/>
                  <a:t>Let </a:t>
                </a:r>
                <a:r>
                  <a:rPr lang="en-US" altLang="zh-TW" sz="2200" i="1" dirty="0"/>
                  <a:t>T </a:t>
                </a:r>
                <a:r>
                  <a:rPr lang="en-US" altLang="zh-TW" sz="2200" dirty="0"/>
                  <a:t>: </a:t>
                </a:r>
                <a:r>
                  <a:rPr lang="en-US" altLang="zh-TW" sz="2200" i="1" dirty="0"/>
                  <a:t>R</a:t>
                </a:r>
                <a:r>
                  <a:rPr lang="en-US" altLang="zh-TW" sz="2200" baseline="30000" dirty="0"/>
                  <a:t>2</a:t>
                </a:r>
                <a:r>
                  <a:rPr lang="en-US" altLang="zh-TW" sz="2200" i="1" baseline="30000" dirty="0"/>
                  <a:t> </a:t>
                </a:r>
                <a:r>
                  <a:rPr lang="en-US" altLang="zh-TW" sz="2200" dirty="0">
                    <a:ea typeface="BatangChe" pitchFamily="49" charset="-128"/>
                    <a:sym typeface="Symbol" panose="05050102010706020507" pitchFamily="18" charset="2"/>
                  </a:rPr>
                  <a:t> </a:t>
                </a:r>
                <a:r>
                  <a:rPr lang="en-US" altLang="zh-TW" sz="2200" i="1" dirty="0">
                    <a:ea typeface="BatangChe" pitchFamily="49" charset="-128"/>
                  </a:rPr>
                  <a:t>R</a:t>
                </a:r>
                <a:r>
                  <a:rPr lang="en-US" altLang="zh-TW" sz="2200" baseline="30000" dirty="0">
                    <a:ea typeface="BatangChe" pitchFamily="49" charset="-128"/>
                  </a:rPr>
                  <a:t>2</a:t>
                </a:r>
                <a:r>
                  <a:rPr lang="en-US" altLang="zh-TW" sz="2200" i="1" dirty="0">
                    <a:ea typeface="BatangChe" pitchFamily="49" charset="-128"/>
                  </a:rPr>
                  <a:t> </a:t>
                </a:r>
                <a:r>
                  <a:rPr lang="en-US" altLang="zh-TW" sz="2200" dirty="0">
                    <a:ea typeface="BatangChe" pitchFamily="49" charset="-128"/>
                  </a:rPr>
                  <a:t>be the operator that rotates each vector in </a:t>
                </a:r>
                <a:r>
                  <a:rPr lang="en-US" altLang="zh-TW" sz="2200" i="1" dirty="0">
                    <a:ea typeface="BatangChe" pitchFamily="49" charset="-128"/>
                  </a:rPr>
                  <a:t>R</a:t>
                </a:r>
                <a:r>
                  <a:rPr lang="en-US" altLang="zh-TW" sz="2200" baseline="30000" dirty="0">
                    <a:ea typeface="BatangChe" pitchFamily="49" charset="-128"/>
                  </a:rPr>
                  <a:t>2</a:t>
                </a:r>
                <a:r>
                  <a:rPr lang="en-US" altLang="zh-TW" sz="2200" dirty="0">
                    <a:ea typeface="BatangChe" pitchFamily="49" charset="-128"/>
                  </a:rPr>
                  <a:t> through the angle </a:t>
                </a:r>
                <a:r>
                  <a:rPr lang="el-G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:</a:t>
                </a:r>
                <a:endParaRPr lang="en-US" altLang="zh-TW" sz="2200" dirty="0">
                  <a:ea typeface="BatangChe" pitchFamily="49" charset="-128"/>
                </a:endParaRPr>
              </a:p>
              <a:p>
                <a:pPr eaLnBrk="1" hangingPunct="1"/>
                <a:endParaRPr lang="en-US" altLang="zh-TW" sz="2200" dirty="0">
                  <a:ea typeface="BatangChe" pitchFamily="49" charset="-128"/>
                </a:endParaRPr>
              </a:p>
              <a:p>
                <a:pPr eaLnBrk="1" hangingPunct="1"/>
                <a:r>
                  <a:rPr lang="en-US" altLang="zh-TW" sz="2200" dirty="0">
                    <a:ea typeface="BatangChe" pitchFamily="49" charset="-128"/>
                  </a:rPr>
                  <a:t>Undo the effect of </a:t>
                </a:r>
                <a:r>
                  <a:rPr lang="en-US" altLang="zh-TW" sz="2200" i="1" dirty="0">
                    <a:ea typeface="BatangChe" pitchFamily="49" charset="-128"/>
                  </a:rPr>
                  <a:t>T</a:t>
                </a:r>
                <a:r>
                  <a:rPr lang="en-US" altLang="zh-TW" sz="2200" dirty="0">
                    <a:ea typeface="BatangChe" pitchFamily="49" charset="-128"/>
                  </a:rPr>
                  <a:t> means rotate each vector in </a:t>
                </a:r>
                <a:r>
                  <a:rPr lang="en-US" altLang="zh-TW" sz="2200" i="1" dirty="0">
                    <a:ea typeface="BatangChe" pitchFamily="49" charset="-128"/>
                  </a:rPr>
                  <a:t>R</a:t>
                </a:r>
                <a:r>
                  <a:rPr lang="en-US" altLang="zh-TW" sz="2200" baseline="30000" dirty="0">
                    <a:ea typeface="BatangChe" pitchFamily="49" charset="-128"/>
                  </a:rPr>
                  <a:t>2</a:t>
                </a:r>
                <a:r>
                  <a:rPr lang="en-US" altLang="zh-TW" sz="2200" dirty="0">
                    <a:ea typeface="BatangChe" pitchFamily="49" charset="-128"/>
                  </a:rPr>
                  <a:t> through the angle -</a:t>
                </a:r>
                <a:r>
                  <a:rPr lang="el-G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2200" dirty="0">
                    <a:ea typeface="BatangChe" pitchFamily="49" charset="-128"/>
                  </a:rPr>
                  <a:t>. </a:t>
                </a:r>
              </a:p>
              <a:p>
                <a:pPr eaLnBrk="1" hangingPunct="1"/>
                <a:endParaRPr lang="en-US" altLang="zh-TW" sz="2200" dirty="0">
                  <a:ea typeface="BatangChe" pitchFamily="49" charset="-128"/>
                </a:endParaRPr>
              </a:p>
              <a:p>
                <a:pPr eaLnBrk="1" hangingPunct="1"/>
                <a:r>
                  <a:rPr lang="en-US" altLang="zh-TW" sz="2200" dirty="0">
                    <a:ea typeface="BatangChe" pitchFamily="49" charset="-128"/>
                  </a:rPr>
                  <a:t>This is exactly what the operator </a:t>
                </a:r>
                <a:r>
                  <a:rPr lang="en-US" altLang="zh-TW" sz="2200" i="1" dirty="0">
                    <a:ea typeface="BatangChe" pitchFamily="49" charset="-128"/>
                  </a:rPr>
                  <a:t>T</a:t>
                </a:r>
                <a:r>
                  <a:rPr lang="en-US" altLang="zh-TW" sz="2200" baseline="30000" dirty="0">
                    <a:ea typeface="BatangChe" pitchFamily="49" charset="-128"/>
                  </a:rPr>
                  <a:t>-1</a:t>
                </a:r>
                <a:r>
                  <a:rPr lang="en-US" altLang="zh-TW" sz="2200" dirty="0">
                    <a:ea typeface="BatangChe" pitchFamily="49" charset="-128"/>
                  </a:rPr>
                  <a:t> does: the standard matrix </a:t>
                </a:r>
                <a:r>
                  <a:rPr lang="en-US" altLang="zh-TW" sz="2200" i="1" dirty="0">
                    <a:ea typeface="BatangChe" pitchFamily="49" charset="-128"/>
                  </a:rPr>
                  <a:t>T</a:t>
                </a:r>
                <a:r>
                  <a:rPr lang="en-US" altLang="zh-TW" sz="2200" baseline="30000" dirty="0">
                    <a:ea typeface="BatangChe" pitchFamily="49" charset="-128"/>
                  </a:rPr>
                  <a:t>-1</a:t>
                </a:r>
                <a:r>
                  <a:rPr lang="en-US" altLang="zh-TW" sz="2200" dirty="0">
                    <a:ea typeface="BatangChe" pitchFamily="49" charset="-128"/>
                  </a:rPr>
                  <a:t> is</a:t>
                </a:r>
              </a:p>
              <a:p>
                <a:pPr lvl="1" eaLnBrk="1" hangingPunct="1"/>
                <a:endParaRPr lang="en-US" altLang="zh-TW" sz="2000" dirty="0">
                  <a:ea typeface="BatangChe" pitchFamily="49" charset="-128"/>
                </a:endParaRPr>
              </a:p>
              <a:p>
                <a:pPr lvl="1" eaLnBrk="1" hangingPunct="1"/>
                <a:endParaRPr lang="en-US" altLang="zh-TW" sz="2000" dirty="0">
                  <a:ea typeface="BatangChe" pitchFamily="49" charset="-128"/>
                </a:endParaRPr>
              </a:p>
              <a:p>
                <a:pPr eaLnBrk="1" hangingPunct="1"/>
                <a:r>
                  <a:rPr lang="en-US" altLang="zh-TW" sz="2200" dirty="0">
                    <a:ea typeface="BatangChe" pitchFamily="49" charset="-128"/>
                  </a:rPr>
                  <a:t>The only difference is that the angle </a:t>
                </a:r>
                <a:r>
                  <a:rPr lang="el-G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2200" dirty="0">
                    <a:ea typeface="BatangChe" pitchFamily="49" charset="-128"/>
                  </a:rPr>
                  <a:t> is replaced by -</a:t>
                </a:r>
                <a:r>
                  <a:rPr lang="el-G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endParaRPr lang="tr-TR" altLang="zh-TW" sz="2200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r>
                  <a:rPr lang="tr-T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Composition of </a:t>
                </a:r>
                <a14:m>
                  <m:oMath xmlns:m="http://schemas.openxmlformats.org/officeDocument/2006/math">
                    <m:r>
                      <a:rPr lang="tr-T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tr-T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tr-TR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tr-TR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tr-T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tr-T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tr-TR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sSup>
                      <m:sSupPr>
                        <m:ctrlPr>
                          <a:rPr lang="tr-T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tr-TR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tr-TR" altLang="zh-TW" sz="22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yields </a:t>
                </a:r>
                <a:r>
                  <a:rPr lang="tr-TR" altLang="zh-TW" sz="2200" i="1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endParaRPr lang="en-US" altLang="zh-TW" sz="2200" i="1" dirty="0"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553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48" t="-1077" r="-170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303" name="Object 4"/>
          <p:cNvGraphicFramePr>
            <a:graphicFrameLocks noChangeAspect="1"/>
          </p:cNvGraphicFramePr>
          <p:nvPr/>
        </p:nvGraphicFramePr>
        <p:xfrm>
          <a:off x="3368675" y="2041525"/>
          <a:ext cx="24225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8" name="方程式" r:id="rId5" imgW="1397000" imgH="457200" progId="Equation.3">
                  <p:embed/>
                </p:oleObj>
              </mc:Choice>
              <mc:Fallback>
                <p:oleObj name="方程式" r:id="rId5" imgW="1397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8675" y="2041525"/>
                        <a:ext cx="242252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304" name="Object 5"/>
              <p:cNvSpPr txBox="1"/>
              <p:nvPr/>
            </p:nvSpPr>
            <p:spPr bwMode="auto">
              <a:xfrm>
                <a:off x="1447800" y="4265613"/>
                <a:ext cx="6234113" cy="79533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]=[</m:t>
                      </m:r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eqArr>
                        </m:e>
                      </m:d>
                      <m:r>
                        <a:rPr lang="tr-TR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tr-TR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func>
                                <m:funcPr>
                                  <m:ctrlP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tr-TR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tr-TR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tr-TR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55304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4265613"/>
                <a:ext cx="6234113" cy="795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combination</a:t>
            </a:r>
            <a:r>
              <a:rPr lang="tr-TR" dirty="0"/>
              <a:t> of </a:t>
            </a:r>
            <a:r>
              <a:rPr lang="tr-TR" dirty="0" err="1"/>
              <a:t>vectors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tr-TR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are</a:t>
                </a:r>
                <a:r>
                  <a:rPr lang="tr-TR" dirty="0"/>
                  <a:t> </a:t>
                </a:r>
                <a:r>
                  <a:rPr lang="tr-TR" dirty="0" err="1"/>
                  <a:t>scalars</a:t>
                </a:r>
                <a:r>
                  <a:rPr lang="tr-TR" dirty="0"/>
                  <a:t> (</a:t>
                </a:r>
                <a:r>
                  <a:rPr lang="tr-TR" dirty="0" err="1"/>
                  <a:t>called</a:t>
                </a:r>
                <a:r>
                  <a:rPr lang="tr-TR" dirty="0"/>
                  <a:t> </a:t>
                </a:r>
                <a:r>
                  <a:rPr lang="tr-TR" dirty="0" err="1"/>
                  <a:t>coefficients</a:t>
                </a:r>
                <a:r>
                  <a:rPr lang="tr-TR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72DE5-EA90-4667-92E5-58BB69EF6F10}" type="datetime1">
              <a:rPr lang="zh-TW" altLang="en-US" smtClean="0"/>
              <a:pPr>
                <a:defRPr/>
              </a:pPr>
              <a:t>2021/10/26</a:t>
            </a:fld>
            <a:endParaRPr lang="en-US" altLang="zh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7DB63-2A66-4F99-8ED6-5C8EDFFB769E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654883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D0ED530-3903-4CED-A75F-0741D51E5220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632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156F65C-AC77-4516-BDAF-4B66C17602F3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5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382000" cy="4835525"/>
          </a:xfrm>
        </p:spPr>
        <p:txBody>
          <a:bodyPr/>
          <a:lstStyle/>
          <a:p>
            <a:pPr eaLnBrk="1" hangingPunct="1"/>
            <a:r>
              <a:rPr lang="en-US" altLang="zh-TW" sz="2200"/>
              <a:t>Show that the linear operator </a:t>
            </a:r>
            <a:r>
              <a:rPr lang="en-US" altLang="zh-TW" sz="2200" i="1"/>
              <a:t>T </a:t>
            </a:r>
            <a:r>
              <a:rPr lang="en-US" altLang="zh-TW" sz="2200"/>
              <a:t>:</a:t>
            </a:r>
            <a:r>
              <a:rPr lang="en-US" altLang="zh-TW" sz="2200" i="1"/>
              <a:t> R</a:t>
            </a:r>
            <a:r>
              <a:rPr lang="en-US" altLang="zh-TW" sz="2200" baseline="30000"/>
              <a:t>2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>
                <a:ea typeface="BatangChe" pitchFamily="49" charset="-128"/>
              </a:rPr>
              <a:t>R</a:t>
            </a:r>
            <a:r>
              <a:rPr lang="en-US" altLang="zh-TW" sz="2200" baseline="30000">
                <a:ea typeface="BatangChe" pitchFamily="49" charset="-128"/>
              </a:rPr>
              <a:t>2</a:t>
            </a:r>
            <a:r>
              <a:rPr lang="en-US" altLang="zh-TW" sz="2200" i="1" baseline="30000">
                <a:ea typeface="BatangChe" pitchFamily="49" charset="-128"/>
              </a:rPr>
              <a:t> </a:t>
            </a:r>
            <a:r>
              <a:rPr lang="en-US" altLang="zh-TW" sz="2200">
                <a:ea typeface="BatangChe" pitchFamily="49" charset="-128"/>
              </a:rPr>
              <a:t>defined</a:t>
            </a:r>
            <a:r>
              <a:rPr lang="en-US" altLang="zh-TW" sz="2200"/>
              <a:t> by the equations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			w</a:t>
            </a:r>
            <a:r>
              <a:rPr lang="en-US" altLang="zh-TW" sz="2200" baseline="-25000"/>
              <a:t>1</a:t>
            </a:r>
            <a:r>
              <a:rPr lang="en-US" altLang="zh-TW" sz="2200" i="1"/>
              <a:t>= </a:t>
            </a:r>
            <a:r>
              <a:rPr lang="en-US" altLang="zh-TW" sz="2200"/>
              <a:t>2</a:t>
            </a:r>
            <a:r>
              <a:rPr lang="en-US" altLang="zh-TW" sz="2200" i="1"/>
              <a:t>x</a:t>
            </a:r>
            <a:r>
              <a:rPr lang="en-US" altLang="zh-TW" sz="2200" baseline="-25000"/>
              <a:t>1</a:t>
            </a:r>
            <a:r>
              <a:rPr lang="en-US" altLang="zh-TW" sz="2200" i="1"/>
              <a:t>+ x</a:t>
            </a:r>
            <a:r>
              <a:rPr lang="en-US" altLang="zh-TW" sz="2200" baseline="-25000"/>
              <a:t>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 i="1"/>
              <a:t>			w</a:t>
            </a:r>
            <a:r>
              <a:rPr lang="en-US" altLang="zh-TW" sz="2200" baseline="-25000"/>
              <a:t>2 </a:t>
            </a:r>
            <a:r>
              <a:rPr lang="en-US" altLang="zh-TW" sz="2200" i="1"/>
              <a:t>= </a:t>
            </a:r>
            <a:r>
              <a:rPr lang="en-US" altLang="zh-TW" sz="2200"/>
              <a:t>3</a:t>
            </a:r>
            <a:r>
              <a:rPr lang="en-US" altLang="zh-TW" sz="2200" i="1"/>
              <a:t>x</a:t>
            </a:r>
            <a:r>
              <a:rPr lang="en-US" altLang="zh-TW" sz="2200" baseline="-25000"/>
              <a:t>1</a:t>
            </a:r>
            <a:r>
              <a:rPr lang="en-US" altLang="zh-TW" sz="2200" i="1"/>
              <a:t>+ </a:t>
            </a:r>
            <a:r>
              <a:rPr lang="en-US" altLang="zh-TW" sz="2200"/>
              <a:t>4</a:t>
            </a:r>
            <a:r>
              <a:rPr lang="en-US" altLang="zh-TW" sz="2200" i="1"/>
              <a:t>x</a:t>
            </a:r>
            <a:r>
              <a:rPr lang="en-US" altLang="zh-TW" sz="2200" baseline="-25000"/>
              <a:t>2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/>
              <a:t>	is one-to-one, and find </a:t>
            </a:r>
            <a:r>
              <a:rPr lang="en-US" altLang="zh-TW" sz="2200" i="1"/>
              <a:t>T</a:t>
            </a:r>
            <a:r>
              <a:rPr lang="en-US" altLang="zh-TW" sz="2200" baseline="30000"/>
              <a:t>-1</a:t>
            </a:r>
            <a:r>
              <a:rPr lang="en-US" altLang="zh-TW" sz="2200"/>
              <a:t>(</a:t>
            </a:r>
            <a:r>
              <a:rPr lang="en-US" altLang="zh-TW" sz="2200" i="1"/>
              <a:t>w</a:t>
            </a:r>
            <a:r>
              <a:rPr lang="en-US" altLang="zh-TW" sz="2200" baseline="-25000"/>
              <a:t>1</a:t>
            </a:r>
            <a:r>
              <a:rPr lang="en-US" altLang="zh-TW" sz="2200"/>
              <a:t>,</a:t>
            </a:r>
            <a:r>
              <a:rPr lang="en-US" altLang="zh-TW" sz="2200" i="1"/>
              <a:t>w</a:t>
            </a:r>
            <a:r>
              <a:rPr lang="en-US" altLang="zh-TW" sz="2200" baseline="-25000"/>
              <a:t>2</a:t>
            </a:r>
            <a:r>
              <a:rPr lang="en-US" altLang="zh-TW" sz="2200"/>
              <a:t>).</a:t>
            </a:r>
          </a:p>
          <a:p>
            <a:pPr eaLnBrk="1" hangingPunct="1"/>
            <a:r>
              <a:rPr lang="en-US" altLang="zh-TW" sz="2200"/>
              <a:t>Solution:</a:t>
            </a:r>
            <a:endParaRPr lang="zh-TW" altLang="en-US" sz="2200"/>
          </a:p>
        </p:txBody>
      </p:sp>
      <p:graphicFrame>
        <p:nvGraphicFramePr>
          <p:cNvPr id="56327" name="Object 4"/>
          <p:cNvGraphicFramePr>
            <a:graphicFrameLocks noChangeAspect="1"/>
          </p:cNvGraphicFramePr>
          <p:nvPr/>
        </p:nvGraphicFramePr>
        <p:xfrm>
          <a:off x="2057400" y="3352800"/>
          <a:ext cx="165735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6" name="方程式" r:id="rId4" imgW="1143000" imgH="482400" progId="Equation.3">
                  <p:embed/>
                </p:oleObj>
              </mc:Choice>
              <mc:Fallback>
                <p:oleObj name="方程式" r:id="rId4" imgW="114300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352800"/>
                        <a:ext cx="165735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5"/>
          <p:cNvGraphicFramePr>
            <a:graphicFrameLocks noChangeAspect="1"/>
          </p:cNvGraphicFramePr>
          <p:nvPr/>
        </p:nvGraphicFramePr>
        <p:xfrm>
          <a:off x="4419600" y="3382963"/>
          <a:ext cx="114300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7" name="方程式" r:id="rId6" imgW="762000" imgH="457200" progId="Equation.3">
                  <p:embed/>
                </p:oleObj>
              </mc:Choice>
              <mc:Fallback>
                <p:oleObj name="方程式" r:id="rId6" imgW="7620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382963"/>
                        <a:ext cx="1143000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6"/>
          <p:cNvGraphicFramePr>
            <a:graphicFrameLocks noChangeAspect="1"/>
          </p:cNvGraphicFramePr>
          <p:nvPr/>
        </p:nvGraphicFramePr>
        <p:xfrm>
          <a:off x="6323013" y="3095625"/>
          <a:ext cx="2439987" cy="125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8" name="方程式" r:id="rId8" imgW="1625600" imgH="838200" progId="Equation.3">
                  <p:embed/>
                </p:oleObj>
              </mc:Choice>
              <mc:Fallback>
                <p:oleObj name="方程式" r:id="rId8" imgW="1625600" imgH="838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3095625"/>
                        <a:ext cx="2439987" cy="125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0" name="Object 7"/>
          <p:cNvGraphicFramePr>
            <a:graphicFrameLocks noChangeAspect="1"/>
          </p:cNvGraphicFramePr>
          <p:nvPr/>
        </p:nvGraphicFramePr>
        <p:xfrm>
          <a:off x="1670050" y="4217988"/>
          <a:ext cx="42418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9" name="方程式" r:id="rId10" imgW="2844800" imgH="838200" progId="Equation.3">
                  <p:embed/>
                </p:oleObj>
              </mc:Choice>
              <mc:Fallback>
                <p:oleObj name="方程式" r:id="rId10" imgW="2844800" imgH="838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4217988"/>
                        <a:ext cx="42418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8"/>
          <p:cNvGraphicFramePr>
            <a:graphicFrameLocks noChangeAspect="1"/>
          </p:cNvGraphicFramePr>
          <p:nvPr/>
        </p:nvGraphicFramePr>
        <p:xfrm>
          <a:off x="1644650" y="5576888"/>
          <a:ext cx="338455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90" name="方程式" r:id="rId12" imgW="2489200" imgH="393700" progId="Equation.3">
                  <p:embed/>
                </p:oleObj>
              </mc:Choice>
              <mc:Fallback>
                <p:oleObj name="方程式" r:id="rId12" imgW="2489200" imgH="393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5576888"/>
                        <a:ext cx="338455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2" name="AutoShape 9"/>
          <p:cNvSpPr>
            <a:spLocks noChangeArrowheads="1"/>
          </p:cNvSpPr>
          <p:nvPr/>
        </p:nvSpPr>
        <p:spPr bwMode="auto">
          <a:xfrm>
            <a:off x="5715000" y="361156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56333" name="AutoShape 10"/>
          <p:cNvSpPr>
            <a:spLocks noChangeArrowheads="1"/>
          </p:cNvSpPr>
          <p:nvPr/>
        </p:nvSpPr>
        <p:spPr bwMode="auto">
          <a:xfrm>
            <a:off x="3810000" y="361156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56334" name="AutoShape 11"/>
          <p:cNvSpPr>
            <a:spLocks noChangeArrowheads="1"/>
          </p:cNvSpPr>
          <p:nvPr/>
        </p:nvSpPr>
        <p:spPr bwMode="auto">
          <a:xfrm>
            <a:off x="990600" y="47196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56335" name="AutoShape 12"/>
          <p:cNvSpPr>
            <a:spLocks noChangeArrowheads="1"/>
          </p:cNvSpPr>
          <p:nvPr/>
        </p:nvSpPr>
        <p:spPr bwMode="auto">
          <a:xfrm>
            <a:off x="990600" y="572928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C852D18-4CEE-4E12-ACA7-E8FD92D38151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734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DA7978A-47FB-4DB4-B7F0-EAAF3FACE27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73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4.3.2 </a:t>
            </a:r>
            <a:br>
              <a:rPr lang="en-US" altLang="zh-TW"/>
            </a:br>
            <a:r>
              <a:rPr lang="en-US" altLang="zh-TW" sz="4000"/>
              <a:t>(Properties of Linear Transformations)</a:t>
            </a:r>
          </a:p>
        </p:txBody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458200" cy="4378325"/>
          </a:xfrm>
        </p:spPr>
        <p:txBody>
          <a:bodyPr/>
          <a:lstStyle/>
          <a:p>
            <a:pPr eaLnBrk="1" hangingPunct="1"/>
            <a:r>
              <a:rPr lang="en-US" altLang="zh-TW" sz="2200" dirty="0"/>
              <a:t>A transformation </a:t>
            </a:r>
            <a:r>
              <a:rPr lang="en-US" altLang="zh-TW" sz="2200" i="1" dirty="0"/>
              <a:t>T </a:t>
            </a:r>
            <a:r>
              <a:rPr lang="en-US" altLang="zh-TW" sz="2200" dirty="0"/>
              <a:t>:</a:t>
            </a:r>
            <a:r>
              <a:rPr lang="en-US" altLang="zh-TW" sz="2200" i="1" dirty="0"/>
              <a:t> R</a:t>
            </a:r>
            <a:r>
              <a:rPr lang="en-US" altLang="zh-TW" sz="2200" i="1" baseline="30000" dirty="0"/>
              <a:t>n </a:t>
            </a:r>
            <a:r>
              <a:rPr lang="en-US" altLang="zh-TW" sz="2200" dirty="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 dirty="0">
                <a:ea typeface="BatangChe" pitchFamily="49" charset="-128"/>
              </a:rPr>
              <a:t>R</a:t>
            </a:r>
            <a:r>
              <a:rPr lang="en-US" altLang="zh-TW" sz="2200" i="1" baseline="30000" dirty="0">
                <a:ea typeface="BatangChe" pitchFamily="49" charset="-128"/>
              </a:rPr>
              <a:t>m</a:t>
            </a:r>
            <a:r>
              <a:rPr lang="en-US" altLang="zh-TW" sz="2200" i="1" dirty="0">
                <a:ea typeface="BatangChe" pitchFamily="49" charset="-128"/>
              </a:rPr>
              <a:t> </a:t>
            </a:r>
            <a:r>
              <a:rPr lang="en-US" altLang="zh-TW" sz="2200" dirty="0">
                <a:ea typeface="BatangChe" pitchFamily="49" charset="-128"/>
              </a:rPr>
              <a:t>is linear if and only if the following relationships hold for all vectors </a:t>
            </a:r>
            <a:r>
              <a:rPr lang="en-US" altLang="zh-TW" sz="2200" b="1" dirty="0">
                <a:ea typeface="BatangChe" pitchFamily="49" charset="-128"/>
              </a:rPr>
              <a:t>u</a:t>
            </a:r>
            <a:r>
              <a:rPr lang="en-US" altLang="zh-TW" sz="2200" dirty="0">
                <a:ea typeface="BatangChe" pitchFamily="49" charset="-128"/>
              </a:rPr>
              <a:t> and </a:t>
            </a:r>
            <a:r>
              <a:rPr lang="en-US" altLang="zh-TW" sz="2200" b="1" dirty="0">
                <a:ea typeface="BatangChe" pitchFamily="49" charset="-128"/>
              </a:rPr>
              <a:t>v</a:t>
            </a:r>
            <a:r>
              <a:rPr lang="en-US" altLang="zh-TW" sz="2200" dirty="0">
                <a:ea typeface="BatangChe" pitchFamily="49" charset="-128"/>
              </a:rPr>
              <a:t> in </a:t>
            </a:r>
            <a:r>
              <a:rPr lang="en-US" altLang="zh-TW" sz="2200" i="1" dirty="0">
                <a:ea typeface="BatangChe" pitchFamily="49" charset="-128"/>
              </a:rPr>
              <a:t>R</a:t>
            </a:r>
            <a:r>
              <a:rPr lang="en-US" altLang="zh-TW" sz="2200" i="1" baseline="30000" dirty="0">
                <a:ea typeface="BatangChe" pitchFamily="49" charset="-128"/>
              </a:rPr>
              <a:t>n</a:t>
            </a:r>
            <a:r>
              <a:rPr lang="en-US" altLang="zh-TW" sz="2200" dirty="0">
                <a:ea typeface="BatangChe" pitchFamily="49" charset="-128"/>
              </a:rPr>
              <a:t> and every scalar </a:t>
            </a:r>
            <a:r>
              <a:rPr lang="en-US" altLang="zh-TW" sz="2200" i="1" dirty="0">
                <a:ea typeface="BatangChe" pitchFamily="49" charset="-128"/>
              </a:rPr>
              <a:t>c</a:t>
            </a:r>
            <a:r>
              <a:rPr lang="en-US" altLang="zh-TW" sz="2200" dirty="0">
                <a:ea typeface="BatangChe" pitchFamily="49" charset="-128"/>
              </a:rPr>
              <a:t>.</a:t>
            </a:r>
            <a:endParaRPr lang="tr-TR" altLang="zh-TW" sz="2200" dirty="0">
              <a:ea typeface="BatangChe" pitchFamily="49" charset="-128"/>
            </a:endParaRPr>
          </a:p>
          <a:p>
            <a:pPr eaLnBrk="1" hangingPunct="1"/>
            <a:r>
              <a:rPr lang="tr-TR" altLang="zh-TW" sz="2200" dirty="0" err="1">
                <a:ea typeface="BatangChe" pitchFamily="49" charset="-128"/>
              </a:rPr>
              <a:t>Either</a:t>
            </a:r>
            <a:r>
              <a:rPr lang="tr-TR" altLang="zh-TW" sz="2200" dirty="0">
                <a:ea typeface="BatangChe" pitchFamily="49" charset="-128"/>
              </a:rPr>
              <a:t> </a:t>
            </a:r>
            <a:r>
              <a:rPr lang="tr-TR" altLang="zh-TW" sz="2200" dirty="0" err="1">
                <a:ea typeface="BatangChe" pitchFamily="49" charset="-128"/>
              </a:rPr>
              <a:t>both</a:t>
            </a:r>
            <a:endParaRPr lang="en-US" altLang="zh-TW" sz="2200" dirty="0">
              <a:ea typeface="BatangChe" pitchFamily="49" charset="-128"/>
            </a:endParaRPr>
          </a:p>
          <a:p>
            <a:pPr lvl="1" eaLnBrk="1" hangingPunct="1"/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u </a:t>
            </a:r>
            <a:r>
              <a:rPr lang="en-US" altLang="zh-TW" dirty="0">
                <a:ea typeface="BatangChe" pitchFamily="49" charset="-128"/>
              </a:rPr>
              <a:t>+ </a:t>
            </a:r>
            <a:r>
              <a:rPr lang="en-US" altLang="zh-TW" b="1" dirty="0">
                <a:ea typeface="BatangChe" pitchFamily="49" charset="-128"/>
              </a:rPr>
              <a:t>v</a:t>
            </a:r>
            <a:r>
              <a:rPr lang="en-US" altLang="zh-TW" dirty="0">
                <a:ea typeface="BatangChe" pitchFamily="49" charset="-128"/>
              </a:rPr>
              <a:t>) = </a:t>
            </a:r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u</a:t>
            </a:r>
            <a:r>
              <a:rPr lang="en-US" altLang="zh-TW" dirty="0">
                <a:ea typeface="BatangChe" pitchFamily="49" charset="-128"/>
              </a:rPr>
              <a:t>) + </a:t>
            </a:r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v</a:t>
            </a:r>
            <a:r>
              <a:rPr lang="en-US" altLang="zh-TW" dirty="0">
                <a:ea typeface="BatangChe" pitchFamily="49" charset="-128"/>
              </a:rPr>
              <a:t>)</a:t>
            </a:r>
            <a:r>
              <a:rPr lang="tr-TR" altLang="zh-TW" dirty="0">
                <a:ea typeface="BatangChe" pitchFamily="49" charset="-128"/>
              </a:rPr>
              <a:t> additivity</a:t>
            </a:r>
            <a:endParaRPr lang="en-US" altLang="zh-TW" dirty="0">
              <a:ea typeface="BatangChe" pitchFamily="49" charset="-128"/>
            </a:endParaRPr>
          </a:p>
          <a:p>
            <a:pPr lvl="1" eaLnBrk="1" hangingPunct="1"/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i="1" dirty="0">
                <a:ea typeface="BatangChe" pitchFamily="49" charset="-128"/>
              </a:rPr>
              <a:t>c</a:t>
            </a:r>
            <a:r>
              <a:rPr lang="en-US" altLang="zh-TW" b="1" dirty="0">
                <a:ea typeface="BatangChe" pitchFamily="49" charset="-128"/>
              </a:rPr>
              <a:t>u</a:t>
            </a:r>
            <a:r>
              <a:rPr lang="en-US" altLang="zh-TW" dirty="0">
                <a:ea typeface="BatangChe" pitchFamily="49" charset="-128"/>
              </a:rPr>
              <a:t>) = </a:t>
            </a:r>
            <a:r>
              <a:rPr lang="en-US" altLang="zh-TW" i="1" dirty="0" err="1">
                <a:ea typeface="BatangChe" pitchFamily="49" charset="-128"/>
              </a:rPr>
              <a:t>cT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u</a:t>
            </a:r>
            <a:r>
              <a:rPr lang="en-US" altLang="zh-TW" dirty="0">
                <a:ea typeface="BatangChe" pitchFamily="49" charset="-128"/>
              </a:rPr>
              <a:t>)</a:t>
            </a:r>
            <a:r>
              <a:rPr lang="tr-TR" altLang="zh-TW" dirty="0">
                <a:ea typeface="BatangChe" pitchFamily="49" charset="-128"/>
              </a:rPr>
              <a:t> homogeneity</a:t>
            </a:r>
          </a:p>
          <a:p>
            <a:pPr eaLnBrk="1" hangingPunct="1"/>
            <a:r>
              <a:rPr lang="tr-TR" altLang="zh-TW" dirty="0" err="1">
                <a:ea typeface="BatangChe" pitchFamily="49" charset="-128"/>
              </a:rPr>
              <a:t>or</a:t>
            </a:r>
            <a:endParaRPr lang="tr-TR" altLang="zh-TW" dirty="0">
              <a:ea typeface="BatangChe" pitchFamily="49" charset="-128"/>
            </a:endParaRPr>
          </a:p>
          <a:p>
            <a:pPr lvl="1" eaLnBrk="1" hangingPunct="1"/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tr-TR" altLang="zh-TW" dirty="0">
                <a:ea typeface="BatangChe" pitchFamily="49" charset="-128"/>
              </a:rPr>
              <a:t>c</a:t>
            </a:r>
            <a:r>
              <a:rPr lang="tr-TR" altLang="zh-TW" baseline="-25000" dirty="0">
                <a:ea typeface="BatangChe" pitchFamily="49" charset="-128"/>
              </a:rPr>
              <a:t>1</a:t>
            </a:r>
            <a:r>
              <a:rPr lang="en-US" altLang="zh-TW" b="1" dirty="0">
                <a:ea typeface="BatangChe" pitchFamily="49" charset="-128"/>
              </a:rPr>
              <a:t>u </a:t>
            </a:r>
            <a:r>
              <a:rPr lang="en-US" altLang="zh-TW" dirty="0">
                <a:ea typeface="BatangChe" pitchFamily="49" charset="-128"/>
              </a:rPr>
              <a:t>+ </a:t>
            </a:r>
            <a:r>
              <a:rPr lang="tr-TR" altLang="zh-TW" dirty="0">
                <a:ea typeface="BatangChe" pitchFamily="49" charset="-128"/>
              </a:rPr>
              <a:t>c</a:t>
            </a:r>
            <a:r>
              <a:rPr lang="tr-TR" altLang="zh-TW" baseline="-25000" dirty="0">
                <a:ea typeface="BatangChe" pitchFamily="49" charset="-128"/>
              </a:rPr>
              <a:t>2</a:t>
            </a:r>
            <a:r>
              <a:rPr lang="en-US" altLang="zh-TW" b="1" dirty="0">
                <a:ea typeface="BatangChe" pitchFamily="49" charset="-128"/>
              </a:rPr>
              <a:t>v</a:t>
            </a:r>
            <a:r>
              <a:rPr lang="en-US" altLang="zh-TW" dirty="0">
                <a:ea typeface="BatangChe" pitchFamily="49" charset="-128"/>
              </a:rPr>
              <a:t>) = </a:t>
            </a:r>
            <a:r>
              <a:rPr lang="tr-TR" altLang="zh-TW" dirty="0">
                <a:ea typeface="BatangChe" pitchFamily="49" charset="-128"/>
              </a:rPr>
              <a:t>c</a:t>
            </a:r>
            <a:r>
              <a:rPr lang="tr-TR" altLang="zh-TW" baseline="-25000" dirty="0">
                <a:ea typeface="BatangChe" pitchFamily="49" charset="-128"/>
              </a:rPr>
              <a:t>1 </a:t>
            </a:r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u</a:t>
            </a:r>
            <a:r>
              <a:rPr lang="en-US" altLang="zh-TW" dirty="0">
                <a:ea typeface="BatangChe" pitchFamily="49" charset="-128"/>
              </a:rPr>
              <a:t>) + </a:t>
            </a:r>
            <a:r>
              <a:rPr lang="tr-TR" altLang="zh-TW" dirty="0">
                <a:ea typeface="BatangChe" pitchFamily="49" charset="-128"/>
              </a:rPr>
              <a:t>c</a:t>
            </a:r>
            <a:r>
              <a:rPr lang="tr-TR" altLang="zh-TW" baseline="-25000" dirty="0">
                <a:ea typeface="BatangChe" pitchFamily="49" charset="-128"/>
              </a:rPr>
              <a:t>2 </a:t>
            </a:r>
            <a:r>
              <a:rPr lang="en-US" altLang="zh-TW" i="1" dirty="0">
                <a:ea typeface="BatangChe" pitchFamily="49" charset="-128"/>
              </a:rPr>
              <a:t>T</a:t>
            </a:r>
            <a:r>
              <a:rPr lang="en-US" altLang="zh-TW" dirty="0">
                <a:ea typeface="BatangChe" pitchFamily="49" charset="-128"/>
              </a:rPr>
              <a:t>(</a:t>
            </a:r>
            <a:r>
              <a:rPr lang="en-US" altLang="zh-TW" b="1" dirty="0">
                <a:ea typeface="BatangChe" pitchFamily="49" charset="-128"/>
              </a:rPr>
              <a:t>v</a:t>
            </a:r>
            <a:r>
              <a:rPr lang="en-US" altLang="zh-TW" dirty="0">
                <a:ea typeface="BatangChe" pitchFamily="49" charset="-128"/>
              </a:rPr>
              <a:t>)</a:t>
            </a:r>
            <a:r>
              <a:rPr lang="tr-TR" altLang="zh-TW" dirty="0">
                <a:ea typeface="BatangChe" pitchFamily="49" charset="-128"/>
              </a:rPr>
              <a:t> additivity&amp; homogeneity</a:t>
            </a:r>
            <a:endParaRPr lang="en-US" altLang="zh-TW" dirty="0">
              <a:ea typeface="BatangChe" pitchFamily="49" charset="-128"/>
            </a:endParaRPr>
          </a:p>
          <a:p>
            <a:pPr lvl="1" eaLnBrk="1" hangingPunct="1"/>
            <a:endParaRPr lang="en-US" altLang="zh-TW" dirty="0"/>
          </a:p>
          <a:p>
            <a:pPr eaLnBrk="1" hangingPunct="1"/>
            <a:endParaRPr lang="en-US" altLang="zh-TW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Theorem 4.3.3</a:t>
            </a:r>
            <a:br>
              <a:rPr lang="en-US" altLang="zh-TW"/>
            </a:br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382000" cy="4911725"/>
              </a:xfrm>
            </p:spPr>
            <p:txBody>
              <a:bodyPr/>
              <a:lstStyle/>
              <a:p>
                <a:pPr eaLnBrk="1" hangingPunct="1"/>
                <a:r>
                  <a:rPr lang="en-US" altLang="zh-TW" sz="2400" dirty="0"/>
                  <a:t>If </a:t>
                </a:r>
                <a:r>
                  <a:rPr lang="en-US" altLang="zh-TW" sz="2400" i="1" dirty="0"/>
                  <a:t>T </a:t>
                </a:r>
                <a:r>
                  <a:rPr lang="en-US" altLang="zh-TW" sz="2400" dirty="0"/>
                  <a:t>:</a:t>
                </a:r>
                <a:r>
                  <a:rPr lang="en-US" altLang="zh-TW" sz="2400" i="1" dirty="0"/>
                  <a:t> R</a:t>
                </a:r>
                <a:r>
                  <a:rPr lang="en-US" altLang="zh-TW" sz="2400" i="1" baseline="30000" dirty="0"/>
                  <a:t>n </a:t>
                </a:r>
                <a:r>
                  <a:rPr lang="en-US" altLang="zh-TW" sz="2400" dirty="0">
                    <a:ea typeface="BatangChe" pitchFamily="49" charset="-128"/>
                    <a:sym typeface="Symbol" panose="05050102010706020507" pitchFamily="18" charset="2"/>
                  </a:rPr>
                  <a:t> </a:t>
                </a:r>
                <a:r>
                  <a:rPr lang="en-US" altLang="zh-TW" sz="2400" i="1" dirty="0">
                    <a:ea typeface="BatangChe" pitchFamily="49" charset="-128"/>
                  </a:rPr>
                  <a:t>R</a:t>
                </a:r>
                <a:r>
                  <a:rPr lang="en-US" altLang="zh-TW" sz="2400" i="1" baseline="30000" dirty="0">
                    <a:ea typeface="BatangChe" pitchFamily="49" charset="-128"/>
                  </a:rPr>
                  <a:t>m</a:t>
                </a:r>
                <a:r>
                  <a:rPr lang="en-US" altLang="zh-TW" sz="2400" i="1" dirty="0">
                    <a:ea typeface="BatangChe" pitchFamily="49" charset="-128"/>
                  </a:rPr>
                  <a:t> </a:t>
                </a:r>
                <a:r>
                  <a:rPr lang="en-US" altLang="zh-TW" sz="2400" dirty="0">
                    <a:ea typeface="BatangChe" pitchFamily="49" charset="-128"/>
                  </a:rPr>
                  <a:t>is a linear transformation, and </a:t>
                </a:r>
                <a:r>
                  <a:rPr lang="en-US" altLang="zh-TW" sz="2400" b="1" dirty="0">
                    <a:ea typeface="BatangChe" pitchFamily="49" charset="-128"/>
                  </a:rPr>
                  <a:t>e</a:t>
                </a:r>
                <a:r>
                  <a:rPr lang="en-US" altLang="zh-TW" sz="2400" baseline="-25000" dirty="0">
                    <a:ea typeface="BatangChe" pitchFamily="49" charset="-128"/>
                  </a:rPr>
                  <a:t>1</a:t>
                </a:r>
                <a:r>
                  <a:rPr lang="en-US" altLang="zh-TW" sz="2400" dirty="0">
                    <a:ea typeface="BatangChe" pitchFamily="49" charset="-128"/>
                  </a:rPr>
                  <a:t>, </a:t>
                </a:r>
                <a:r>
                  <a:rPr lang="en-US" altLang="zh-TW" sz="2400" b="1" dirty="0">
                    <a:ea typeface="BatangChe" pitchFamily="49" charset="-128"/>
                  </a:rPr>
                  <a:t>e</a:t>
                </a:r>
                <a:r>
                  <a:rPr lang="en-US" altLang="zh-TW" sz="2400" baseline="-25000" dirty="0">
                    <a:ea typeface="BatangChe" pitchFamily="49" charset="-128"/>
                  </a:rPr>
                  <a:t>2</a:t>
                </a:r>
                <a:r>
                  <a:rPr lang="en-US" altLang="zh-TW" sz="2400" dirty="0">
                    <a:ea typeface="BatangChe" pitchFamily="49" charset="-128"/>
                  </a:rPr>
                  <a:t>, …, </a:t>
                </a:r>
                <a:r>
                  <a:rPr lang="en-US" altLang="zh-TW" sz="2400" b="1" dirty="0" err="1">
                    <a:ea typeface="BatangChe" pitchFamily="49" charset="-128"/>
                  </a:rPr>
                  <a:t>e</a:t>
                </a:r>
                <a:r>
                  <a:rPr lang="en-US" altLang="zh-TW" sz="2400" i="1" baseline="-25000" dirty="0" err="1">
                    <a:ea typeface="BatangChe" pitchFamily="49" charset="-128"/>
                  </a:rPr>
                  <a:t>n</a:t>
                </a:r>
                <a:r>
                  <a:rPr lang="en-US" altLang="zh-TW" sz="2400" dirty="0">
                    <a:ea typeface="BatangChe" pitchFamily="49" charset="-128"/>
                  </a:rPr>
                  <a:t> are the </a:t>
                </a:r>
                <a:r>
                  <a:rPr lang="en-US" altLang="zh-TW" sz="2400" u="sng" dirty="0">
                    <a:solidFill>
                      <a:srgbClr val="FF0000"/>
                    </a:solidFill>
                    <a:ea typeface="BatangChe" pitchFamily="49" charset="-128"/>
                  </a:rPr>
                  <a:t>standard basis </a:t>
                </a:r>
                <a:r>
                  <a:rPr lang="en-US" altLang="zh-TW" sz="2400" u="sng" dirty="0">
                    <a:ea typeface="BatangChe" pitchFamily="49" charset="-128"/>
                  </a:rPr>
                  <a:t>vectors for </a:t>
                </a:r>
                <a:r>
                  <a:rPr lang="en-US" altLang="zh-TW" sz="2400" i="1" u="sng" dirty="0">
                    <a:ea typeface="BatangChe" pitchFamily="49" charset="-128"/>
                  </a:rPr>
                  <a:t>R</a:t>
                </a:r>
                <a:r>
                  <a:rPr lang="en-US" altLang="zh-TW" sz="2400" i="1" u="sng" baseline="30000" dirty="0">
                    <a:ea typeface="BatangChe" pitchFamily="49" charset="-128"/>
                  </a:rPr>
                  <a:t>n</a:t>
                </a:r>
                <a:r>
                  <a:rPr lang="en-US" altLang="zh-TW" sz="2400" dirty="0">
                    <a:ea typeface="BatangChe" pitchFamily="49" charset="-128"/>
                  </a:rPr>
                  <a:t>, then the </a:t>
                </a:r>
                <a:r>
                  <a:rPr lang="en-US" altLang="zh-TW" sz="2400" u="sng" dirty="0">
                    <a:solidFill>
                      <a:srgbClr val="FF0000"/>
                    </a:solidFill>
                    <a:ea typeface="BatangChe" pitchFamily="49" charset="-128"/>
                  </a:rPr>
                  <a:t>standard matrix </a:t>
                </a:r>
                <a:r>
                  <a:rPr lang="en-US" altLang="zh-TW" sz="2400" u="sng" dirty="0">
                    <a:ea typeface="BatangChe" pitchFamily="49" charset="-128"/>
                  </a:rPr>
                  <a:t>for </a:t>
                </a:r>
                <a:r>
                  <a:rPr lang="en-US" altLang="zh-TW" sz="2400" i="1" u="sng" dirty="0">
                    <a:ea typeface="BatangChe" pitchFamily="49" charset="-128"/>
                  </a:rPr>
                  <a:t>T</a:t>
                </a:r>
                <a:r>
                  <a:rPr lang="en-US" altLang="zh-TW" sz="2400" dirty="0">
                    <a:ea typeface="BatangChe" pitchFamily="49" charset="-128"/>
                  </a:rPr>
                  <a:t> is         </a:t>
                </a:r>
                <a:r>
                  <a:rPr lang="en-US" altLang="zh-TW" sz="2400" i="1" dirty="0">
                    <a:solidFill>
                      <a:srgbClr val="CC0000"/>
                    </a:solidFill>
                    <a:ea typeface="BatangChe" pitchFamily="49" charset="-128"/>
                  </a:rPr>
                  <a:t>A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 = [</a:t>
                </a:r>
                <a:r>
                  <a:rPr lang="en-US" altLang="zh-TW" sz="2400" i="1" dirty="0">
                    <a:solidFill>
                      <a:srgbClr val="CC0000"/>
                    </a:solidFill>
                    <a:ea typeface="BatangChe" pitchFamily="49" charset="-128"/>
                  </a:rPr>
                  <a:t>T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] = [</a:t>
                </a:r>
                <a:r>
                  <a:rPr lang="en-US" altLang="zh-TW" sz="2400" i="1" dirty="0">
                    <a:solidFill>
                      <a:srgbClr val="CC0000"/>
                    </a:solidFill>
                    <a:ea typeface="BatangChe" pitchFamily="49" charset="-128"/>
                  </a:rPr>
                  <a:t>T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(</a:t>
                </a:r>
                <a:r>
                  <a:rPr lang="en-US" altLang="zh-TW" sz="2400" b="1" dirty="0">
                    <a:solidFill>
                      <a:srgbClr val="CC0000"/>
                    </a:solidFill>
                    <a:ea typeface="BatangChe" pitchFamily="49" charset="-128"/>
                  </a:rPr>
                  <a:t>e</a:t>
                </a:r>
                <a:r>
                  <a:rPr lang="en-US" altLang="zh-TW" sz="2400" baseline="-25000" dirty="0">
                    <a:solidFill>
                      <a:srgbClr val="CC0000"/>
                    </a:solidFill>
                    <a:ea typeface="BatangChe" pitchFamily="49" charset="-128"/>
                  </a:rPr>
                  <a:t>1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) | </a:t>
                </a:r>
                <a:r>
                  <a:rPr lang="en-US" altLang="zh-TW" sz="2400" i="1" dirty="0">
                    <a:solidFill>
                      <a:srgbClr val="CC0000"/>
                    </a:solidFill>
                    <a:ea typeface="BatangChe" pitchFamily="49" charset="-128"/>
                  </a:rPr>
                  <a:t>T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(</a:t>
                </a:r>
                <a:r>
                  <a:rPr lang="en-US" altLang="zh-TW" sz="2400" b="1" dirty="0">
                    <a:solidFill>
                      <a:srgbClr val="CC0000"/>
                    </a:solidFill>
                    <a:ea typeface="BatangChe" pitchFamily="49" charset="-128"/>
                  </a:rPr>
                  <a:t>e</a:t>
                </a:r>
                <a:r>
                  <a:rPr lang="en-US" altLang="zh-TW" sz="2400" baseline="-25000" dirty="0">
                    <a:solidFill>
                      <a:srgbClr val="CC0000"/>
                    </a:solidFill>
                    <a:ea typeface="BatangChe" pitchFamily="49" charset="-128"/>
                  </a:rPr>
                  <a:t>2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) | … | </a:t>
                </a:r>
                <a:r>
                  <a:rPr lang="en-US" altLang="zh-TW" sz="2400" i="1" dirty="0">
                    <a:solidFill>
                      <a:srgbClr val="CC0000"/>
                    </a:solidFill>
                    <a:ea typeface="BatangChe" pitchFamily="49" charset="-128"/>
                  </a:rPr>
                  <a:t>T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(</a:t>
                </a:r>
                <a:r>
                  <a:rPr lang="en-US" altLang="zh-TW" sz="2400" b="1" dirty="0" err="1">
                    <a:solidFill>
                      <a:srgbClr val="CC0000"/>
                    </a:solidFill>
                    <a:ea typeface="BatangChe" pitchFamily="49" charset="-128"/>
                  </a:rPr>
                  <a:t>e</a:t>
                </a:r>
                <a:r>
                  <a:rPr lang="en-US" altLang="zh-TW" sz="2400" i="1" baseline="-25000" dirty="0" err="1">
                    <a:solidFill>
                      <a:srgbClr val="CC0000"/>
                    </a:solidFill>
                    <a:ea typeface="BatangChe" pitchFamily="49" charset="-128"/>
                  </a:rPr>
                  <a:t>n</a:t>
                </a:r>
                <a:r>
                  <a:rPr lang="en-US" altLang="zh-TW" sz="2400" dirty="0">
                    <a:solidFill>
                      <a:srgbClr val="CC0000"/>
                    </a:solidFill>
                    <a:ea typeface="BatangChe" pitchFamily="49" charset="-128"/>
                  </a:rPr>
                  <a:t>)]</a:t>
                </a:r>
                <a:endParaRPr lang="en-US" altLang="zh-TW" sz="2400" dirty="0">
                  <a:solidFill>
                    <a:srgbClr val="CC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tr-TR" altLang="zh-TW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tr-TR" altLang="zh-TW" sz="24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tr-TR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[</m:t>
                    </m:r>
                    <m:r>
                      <m:rPr>
                        <m:nor/>
                      </m:rPr>
                      <a:rPr lang="en-US" altLang="zh-TW" sz="2400" i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T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e</m:t>
                    </m:r>
                    <m:r>
                      <m:rPr>
                        <m:nor/>
                      </m:rPr>
                      <a:rPr lang="en-US" altLang="zh-TW" sz="2400" baseline="-250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1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) 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| </m:t>
                    </m:r>
                    <m:r>
                      <m:rPr>
                        <m:nor/>
                      </m:rPr>
                      <a:rPr lang="en-US" altLang="zh-TW" sz="2400" i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T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e</m:t>
                    </m:r>
                    <m:r>
                      <m:rPr>
                        <m:nor/>
                      </m:rPr>
                      <a:rPr lang="en-US" altLang="zh-TW" sz="2400" baseline="-250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2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) | 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… 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| </m:t>
                    </m:r>
                    <m:r>
                      <m:rPr>
                        <m:nor/>
                      </m:rPr>
                      <a:rPr lang="en-US" altLang="zh-TW" sz="2400" i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T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(</m:t>
                    </m:r>
                    <m:r>
                      <m:rPr>
                        <m:nor/>
                      </m:rPr>
                      <a:rPr lang="en-US" altLang="zh-TW" sz="2400" b="1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e</m:t>
                    </m:r>
                    <m:r>
                      <m:rPr>
                        <m:nor/>
                      </m:rPr>
                      <a:rPr lang="en-US" altLang="zh-TW" sz="2400" i="1" baseline="-250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n</m:t>
                    </m:r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)]</m:t>
                    </m:r>
                    <m:r>
                      <m:rPr>
                        <m:nor/>
                      </m:rPr>
                      <a:rPr lang="tr-TR" altLang="zh-TW" sz="2400" b="1" i="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x</m:t>
                    </m:r>
                    <m:r>
                      <m:rPr>
                        <m:nor/>
                      </m:rPr>
                      <a:rPr lang="tr-TR" altLang="zh-TW" sz="2400" b="1" i="0" dirty="0" smtClean="0">
                        <a:solidFill>
                          <a:schemeClr val="tx1"/>
                        </a:solidFill>
                        <a:ea typeface="BatangChe" pitchFamily="49" charset="-128"/>
                      </a:rPr>
                      <m:t>=</m:t>
                    </m:r>
                    <m:nary>
                      <m:naryPr>
                        <m:chr m:val="∑"/>
                        <m:ctrlPr>
                          <a:rPr lang="tr-TR" altLang="zh-TW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𝑖</m:t>
                        </m:r>
                        <m: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=</m:t>
                        </m:r>
                        <m: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1</m:t>
                        </m:r>
                      </m:sub>
                      <m:sup>
                        <m: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TW" sz="2400" i="1" dirty="0">
                            <a:ea typeface="BatangChe" pitchFamily="49" charset="-128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zh-TW" sz="2400" dirty="0">
                            <a:ea typeface="BatangChe" pitchFamily="49" charset="-128"/>
                          </a:rPr>
                          <m:t>(</m:t>
                        </m:r>
                        <m:sSub>
                          <m:sSubPr>
                            <m:ctrlP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</m:ctrlPr>
                          </m:sSubPr>
                          <m:e>
                            <m:r>
                              <a:rPr lang="tr-TR" altLang="zh-TW" sz="2400" b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𝐞</m:t>
                            </m:r>
                          </m:e>
                          <m:sub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TW" sz="2400" dirty="0">
                            <a:ea typeface="BatangChe" pitchFamily="49" charset="-128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tr-TR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</m:ctrlPr>
                      </m:sSubPr>
                      <m:e>
                        <m: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𝑥</m:t>
                        </m:r>
                      </m:e>
                      <m:sub>
                        <m: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  <m:t>𝑖</m:t>
                        </m:r>
                      </m:sub>
                    </m:sSub>
                    <m:r>
                      <a:rPr lang="tr-TR" altLang="zh-TW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BatangChe" pitchFamily="49" charset="-128"/>
                      </a:rPr>
                      <m:t>𝑇</m:t>
                    </m:r>
                    <m:d>
                      <m:dPr>
                        <m:ctrlPr>
                          <a:rPr lang="tr-TR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BatangChe" pitchFamily="49" charset="-128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tr-TR" altLang="zh-TW" sz="2400" b="1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𝑖</m:t>
                            </m:r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=</m:t>
                            </m:r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1</m:t>
                            </m:r>
                          </m:sub>
                          <m:sup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tr-TR" altLang="zh-TW" sz="2400" i="1" dirty="0" smtClean="0">
                                    <a:latin typeface="Cambria Math" panose="02040503050406030204" pitchFamily="18" charset="0"/>
                                    <a:ea typeface="BatangChe" pitchFamily="49" charset="-128"/>
                                  </a:rPr>
                                </m:ctrlPr>
                              </m:sSubPr>
                              <m:e>
                                <m:r>
                                  <a:rPr lang="tr-TR" altLang="zh-TW" sz="2400" b="1" i="0" dirty="0" smtClean="0">
                                    <a:latin typeface="Cambria Math" panose="02040503050406030204" pitchFamily="18" charset="0"/>
                                    <a:ea typeface="BatangChe" pitchFamily="49" charset="-128"/>
                                  </a:rPr>
                                  <m:t>𝐞</m:t>
                                </m:r>
                              </m:e>
                              <m:sub>
                                <m:r>
                                  <a:rPr lang="tr-TR" altLang="zh-TW" sz="2400" b="0" i="1" dirty="0" smtClean="0">
                                    <a:latin typeface="Cambria Math" panose="02040503050406030204" pitchFamily="18" charset="0"/>
                                    <a:ea typeface="BatangChe" pitchFamily="49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</m:ctrlPr>
                          </m:sSubPr>
                          <m:e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𝑥</m:t>
                            </m:r>
                          </m:e>
                          <m:sub>
                            <m:r>
                              <a:rPr lang="tr-TR" altLang="zh-TW" sz="2400" i="1" dirty="0">
                                <a:latin typeface="Cambria Math" panose="02040503050406030204" pitchFamily="18" charset="0"/>
                                <a:ea typeface="BatangChe" pitchFamily="49" charset="-128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tr-TR" altLang="zh-TW" sz="2400" b="0" i="1" dirty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=</m:t>
                    </m:r>
                    <m:r>
                      <a:rPr lang="tr-TR" altLang="zh-TW" sz="2400" i="1" dirty="0">
                        <a:latin typeface="Cambria Math" panose="02040503050406030204" pitchFamily="18" charset="0"/>
                        <a:ea typeface="BatangChe" pitchFamily="49" charset="-128"/>
                      </a:rPr>
                      <m:t>𝑇</m:t>
                    </m:r>
                    <m:r>
                      <a:rPr lang="tr-TR" altLang="zh-TW" sz="2400" b="0" i="1" dirty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(</m:t>
                    </m:r>
                    <m:r>
                      <a:rPr lang="tr-TR" altLang="zh-TW" sz="2400" b="1" i="0" dirty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𝐱</m:t>
                    </m:r>
                    <m:r>
                      <a:rPr lang="tr-TR" altLang="zh-TW" sz="2400" b="0" i="1" dirty="0" smtClean="0">
                        <a:latin typeface="Cambria Math" panose="02040503050406030204" pitchFamily="18" charset="0"/>
                        <a:ea typeface="BatangChe" pitchFamily="49" charset="-128"/>
                      </a:rPr>
                      <m:t>)</m:t>
                    </m:r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5837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382000" cy="4911725"/>
              </a:xfrm>
              <a:blipFill>
                <a:blip r:embed="rId3"/>
                <a:stretch>
                  <a:fillRect l="-291" t="-11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DFAF042-8A2B-4718-BA91-0EF32A64963C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837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2F31336-E35E-4DC7-8C79-FC83EF9F5D1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4792337" y="2886419"/>
            <a:ext cx="0" cy="176178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628920" y="4422775"/>
            <a:ext cx="1608463" cy="68579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628920" y="4498975"/>
            <a:ext cx="1924280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4786829" y="4498974"/>
            <a:ext cx="540000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>
            <a:cxnSpLocks noChangeAspect="1"/>
          </p:cNvCxnSpPr>
          <p:nvPr/>
        </p:nvCxnSpPr>
        <p:spPr bwMode="auto">
          <a:xfrm>
            <a:off x="4831159" y="4508450"/>
            <a:ext cx="506596" cy="216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4792337" y="3958974"/>
            <a:ext cx="0" cy="54000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42517" y="4657100"/>
                <a:ext cx="153086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517" y="4657100"/>
                <a:ext cx="1530868" cy="338554"/>
              </a:xfrm>
              <a:prstGeom prst="rect">
                <a:avLst/>
              </a:prstGeom>
              <a:blipFill>
                <a:blip r:embed="rId4"/>
                <a:stretch>
                  <a:fillRect l="-3984" r="-3586" b="-363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095" y="4150863"/>
                <a:ext cx="153740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095" y="4150863"/>
                <a:ext cx="1537409" cy="338554"/>
              </a:xfrm>
              <a:prstGeom prst="rect">
                <a:avLst/>
              </a:prstGeom>
              <a:blipFill>
                <a:blip r:embed="rId5"/>
                <a:stretch>
                  <a:fillRect l="-3953" r="-3162" b="-363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786829" y="3683044"/>
                <a:ext cx="153740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829" y="3683044"/>
                <a:ext cx="1537409" cy="338554"/>
              </a:xfrm>
              <a:prstGeom prst="rect">
                <a:avLst/>
              </a:prstGeom>
              <a:blipFill>
                <a:blip r:embed="rId6"/>
                <a:stretch>
                  <a:fillRect l="-3968" r="-3571" b="-3571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185CCC08-FBE9-42CA-8FA7-BB47FCAE7D2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5939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375076F-4590-47B6-94B8-9FD47C2C540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83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93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800" dirty="0"/>
              <a:t>4-3 Example 6 </a:t>
            </a:r>
            <a:br>
              <a:rPr lang="en-US" altLang="zh-TW" sz="3800" dirty="0"/>
            </a:br>
            <a:r>
              <a:rPr lang="en-US" altLang="zh-TW" sz="3600" dirty="0"/>
              <a:t>(Standard Matrix for a Projection Operator)</a:t>
            </a:r>
          </a:p>
        </p:txBody>
      </p:sp>
      <p:sp>
        <p:nvSpPr>
          <p:cNvPr id="593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Let </a:t>
            </a:r>
            <a:r>
              <a:rPr lang="en-US" altLang="zh-TW" i="1"/>
              <a:t>l</a:t>
            </a:r>
            <a:r>
              <a:rPr lang="en-US" altLang="zh-TW"/>
              <a:t> be the line in the </a:t>
            </a:r>
            <a:r>
              <a:rPr lang="en-US" altLang="zh-TW" i="1"/>
              <a:t>xy</a:t>
            </a:r>
            <a:r>
              <a:rPr lang="en-US" altLang="zh-TW"/>
              <a:t>-plane that passes through the origin and makes an angle </a:t>
            </a:r>
            <a:r>
              <a:rPr lang="el-GR" altLang="zh-TW">
                <a:sym typeface="Symbol" panose="05050102010706020507" pitchFamily="18" charset="2"/>
              </a:rPr>
              <a:t></a:t>
            </a:r>
            <a:r>
              <a:rPr lang="en-US" altLang="zh-TW">
                <a:sym typeface="Symbol" panose="05050102010706020507" pitchFamily="18" charset="2"/>
              </a:rPr>
              <a:t> </a:t>
            </a:r>
            <a:r>
              <a:rPr lang="en-US" altLang="zh-TW"/>
              <a:t>with the positive </a:t>
            </a:r>
            <a:r>
              <a:rPr lang="en-US" altLang="zh-TW" i="1"/>
              <a:t>x</a:t>
            </a:r>
            <a:r>
              <a:rPr lang="en-US" altLang="zh-TW"/>
              <a:t>-axis, where 0 ≤ </a:t>
            </a:r>
            <a:r>
              <a:rPr lang="el-GR" altLang="zh-TW">
                <a:sym typeface="Symbol" panose="05050102010706020507" pitchFamily="18" charset="2"/>
              </a:rPr>
              <a:t></a:t>
            </a:r>
            <a:r>
              <a:rPr lang="el-GR" altLang="zh-TW"/>
              <a:t> </a:t>
            </a:r>
            <a:r>
              <a:rPr lang="en-US" altLang="zh-TW"/>
              <a:t>≤ </a:t>
            </a:r>
            <a:r>
              <a:rPr lang="en-US" altLang="zh-TW">
                <a:sym typeface="Symbol" panose="05050102010706020507" pitchFamily="18" charset="2"/>
              </a:rPr>
              <a:t></a:t>
            </a:r>
            <a:r>
              <a:rPr lang="en-US" altLang="zh-TW"/>
              <a:t>. Let </a:t>
            </a:r>
            <a:r>
              <a:rPr lang="en-US" altLang="zh-TW" i="1"/>
              <a:t>T: R</a:t>
            </a:r>
            <a:r>
              <a:rPr lang="en-US" altLang="zh-TW" baseline="30000"/>
              <a:t>2 </a:t>
            </a:r>
            <a:r>
              <a:rPr lang="en-US" altLang="zh-TW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i="1">
                <a:ea typeface="BatangChe" pitchFamily="49" charset="-128"/>
              </a:rPr>
              <a:t>R</a:t>
            </a:r>
            <a:r>
              <a:rPr lang="en-US" altLang="zh-TW" baseline="30000">
                <a:ea typeface="BatangChe" pitchFamily="49" charset="-128"/>
              </a:rPr>
              <a:t>2</a:t>
            </a:r>
            <a:r>
              <a:rPr lang="en-US" altLang="zh-TW" i="1">
                <a:ea typeface="BatangChe" pitchFamily="49" charset="-128"/>
              </a:rPr>
              <a:t> </a:t>
            </a:r>
            <a:r>
              <a:rPr lang="en-US" altLang="zh-TW">
                <a:ea typeface="BatangChe" pitchFamily="49" charset="-128"/>
              </a:rPr>
              <a:t>be a linear operator that maps each vector into orthogonal projection on</a:t>
            </a:r>
            <a:r>
              <a:rPr lang="en-US" altLang="zh-TW" i="1">
                <a:ea typeface="BatangChe" pitchFamily="49" charset="-128"/>
              </a:rPr>
              <a:t> l</a:t>
            </a:r>
            <a:r>
              <a:rPr lang="en-US" altLang="zh-TW">
                <a:ea typeface="BatangChe" pitchFamily="49" charset="-128"/>
              </a:rPr>
              <a:t>.</a:t>
            </a:r>
          </a:p>
          <a:p>
            <a:pPr lvl="1" eaLnBrk="1" hangingPunct="1"/>
            <a:r>
              <a:rPr lang="en-US" altLang="zh-TW">
                <a:ea typeface="BatangChe" pitchFamily="49" charset="-128"/>
              </a:rPr>
              <a:t>Find the standard</a:t>
            </a:r>
            <a:r>
              <a:rPr lang="en-US" altLang="zh-TW" i="1">
                <a:ea typeface="BatangChe" pitchFamily="49" charset="-128"/>
              </a:rPr>
              <a:t> </a:t>
            </a:r>
            <a:r>
              <a:rPr lang="en-US" altLang="zh-TW">
                <a:ea typeface="BatangChe" pitchFamily="49" charset="-128"/>
              </a:rPr>
              <a:t>matrix for </a:t>
            </a:r>
            <a:r>
              <a:rPr lang="en-US" altLang="zh-TW" i="1">
                <a:ea typeface="BatangChe" pitchFamily="49" charset="-128"/>
              </a:rPr>
              <a:t>T</a:t>
            </a:r>
            <a:r>
              <a:rPr lang="en-US" altLang="zh-TW">
                <a:ea typeface="BatangChe" pitchFamily="49" charset="-128"/>
              </a:rPr>
              <a:t>.</a:t>
            </a:r>
            <a:endParaRPr lang="en-US" altLang="zh-TW" i="1">
              <a:ea typeface="BatangChe" pitchFamily="49" charset="-128"/>
            </a:endParaRPr>
          </a:p>
          <a:p>
            <a:pPr lvl="1" eaLnBrk="1" hangingPunct="1"/>
            <a:r>
              <a:rPr lang="en-US" altLang="zh-TW">
                <a:ea typeface="BatangChe" pitchFamily="49" charset="-128"/>
              </a:rPr>
              <a:t>Find the orthogonal projection of </a:t>
            </a:r>
            <a:br>
              <a:rPr lang="en-US" altLang="zh-TW">
                <a:ea typeface="BatangChe" pitchFamily="49" charset="-128"/>
              </a:rPr>
            </a:br>
            <a:r>
              <a:rPr lang="en-US" altLang="zh-TW">
                <a:ea typeface="BatangChe" pitchFamily="49" charset="-128"/>
              </a:rPr>
              <a:t>the vector </a:t>
            </a:r>
            <a:r>
              <a:rPr lang="en-US" altLang="zh-TW" b="1">
                <a:ea typeface="BatangChe" pitchFamily="49" charset="-128"/>
              </a:rPr>
              <a:t>x </a:t>
            </a:r>
            <a:r>
              <a:rPr lang="en-US" altLang="zh-TW">
                <a:ea typeface="BatangChe" pitchFamily="49" charset="-128"/>
              </a:rPr>
              <a:t>= (1,5) onto the line </a:t>
            </a:r>
            <a:br>
              <a:rPr lang="en-US" altLang="zh-TW">
                <a:ea typeface="BatangChe" pitchFamily="49" charset="-128"/>
              </a:rPr>
            </a:br>
            <a:r>
              <a:rPr lang="en-US" altLang="zh-TW">
                <a:ea typeface="BatangChe" pitchFamily="49" charset="-128"/>
              </a:rPr>
              <a:t>through the origin that makes an </a:t>
            </a:r>
            <a:br>
              <a:rPr lang="en-US" altLang="zh-TW">
                <a:ea typeface="BatangChe" pitchFamily="49" charset="-128"/>
              </a:rPr>
            </a:br>
            <a:r>
              <a:rPr lang="en-US" altLang="zh-TW">
                <a:ea typeface="BatangChe" pitchFamily="49" charset="-128"/>
              </a:rPr>
              <a:t>angle of </a:t>
            </a:r>
            <a:r>
              <a:rPr lang="el-GR" altLang="zh-TW">
                <a:sym typeface="Symbol" panose="05050102010706020507" pitchFamily="18" charset="2"/>
              </a:rPr>
              <a:t></a:t>
            </a:r>
            <a:r>
              <a:rPr lang="en-US" altLang="zh-TW">
                <a:sym typeface="Symbol" panose="05050102010706020507" pitchFamily="18" charset="2"/>
              </a:rPr>
              <a:t> </a:t>
            </a:r>
            <a:r>
              <a:rPr lang="en-US" altLang="zh-TW"/>
              <a:t>=</a:t>
            </a:r>
            <a:r>
              <a:rPr lang="en-US" altLang="zh-TW">
                <a:ea typeface="BatangChe" pitchFamily="49" charset="-128"/>
              </a:rPr>
              <a:t> </a:t>
            </a:r>
            <a:r>
              <a:rPr lang="en-US" altLang="zh-TW">
                <a:sym typeface="Symbol" panose="05050102010706020507" pitchFamily="18" charset="2"/>
              </a:rPr>
              <a:t></a:t>
            </a:r>
            <a:r>
              <a:rPr lang="en-US" altLang="zh-TW">
                <a:ea typeface="BatangChe" pitchFamily="49" charset="-128"/>
              </a:rPr>
              <a:t>/6 with the positive </a:t>
            </a:r>
            <a:br>
              <a:rPr lang="en-US" altLang="zh-TW">
                <a:ea typeface="BatangChe" pitchFamily="49" charset="-128"/>
              </a:rPr>
            </a:br>
            <a:r>
              <a:rPr lang="en-US" altLang="zh-TW" i="1">
                <a:ea typeface="BatangChe" pitchFamily="49" charset="-128"/>
              </a:rPr>
              <a:t>x</a:t>
            </a:r>
            <a:r>
              <a:rPr lang="en-US" altLang="zh-TW">
                <a:ea typeface="BatangChe" pitchFamily="49" charset="-128"/>
              </a:rPr>
              <a:t>-axis.</a:t>
            </a:r>
            <a:endParaRPr lang="zh-TW" altLang="en-US">
              <a:ea typeface="BatangChe" pitchFamily="49" charset="-128"/>
            </a:endParaRPr>
          </a:p>
        </p:txBody>
      </p:sp>
      <p:pic>
        <p:nvPicPr>
          <p:cNvPr id="593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8" y="3327400"/>
            <a:ext cx="3419475" cy="2787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3132BB4-7D5E-4442-AA4E-284E3669D386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042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34D48B0-7496-49E9-A7B0-CE3B4EC5BCE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pPr eaLnBrk="1" hangingPunct="1"/>
            <a:r>
              <a:rPr lang="en-US" altLang="zh-TW"/>
              <a:t>4-3 Example 6 (continue) </a:t>
            </a:r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pPr eaLnBrk="1" hangingPunct="1"/>
            <a:r>
              <a:rPr lang="en-US" altLang="zh-TW" sz="2200"/>
              <a:t>The standard matrix for </a:t>
            </a:r>
            <a:r>
              <a:rPr lang="en-US" altLang="zh-TW" sz="2200" i="1"/>
              <a:t>T</a:t>
            </a:r>
            <a:r>
              <a:rPr lang="en-US" altLang="zh-TW" sz="2200"/>
              <a:t> can be written as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ea typeface="BatangChe" pitchFamily="49" charset="-128"/>
              </a:rPr>
              <a:t>			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[</a:t>
            </a:r>
            <a:r>
              <a:rPr lang="en-US" altLang="zh-TW" sz="2200" i="1">
                <a:solidFill>
                  <a:srgbClr val="CC0000"/>
                </a:solidFill>
                <a:ea typeface="BatangChe" pitchFamily="49" charset="-128"/>
              </a:rPr>
              <a:t>T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] = [</a:t>
            </a:r>
            <a:r>
              <a:rPr lang="en-US" altLang="zh-TW" sz="2200" i="1">
                <a:solidFill>
                  <a:srgbClr val="CC0000"/>
                </a:solidFill>
                <a:ea typeface="BatangChe" pitchFamily="49" charset="-128"/>
              </a:rPr>
              <a:t>T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(</a:t>
            </a:r>
            <a:r>
              <a:rPr lang="en-US" altLang="zh-TW" sz="2200" b="1">
                <a:solidFill>
                  <a:srgbClr val="CC0000"/>
                </a:solidFill>
                <a:ea typeface="BatangChe" pitchFamily="49" charset="-128"/>
              </a:rPr>
              <a:t>e</a:t>
            </a:r>
            <a:r>
              <a:rPr lang="en-US" altLang="zh-TW" sz="2200" baseline="-25000">
                <a:solidFill>
                  <a:srgbClr val="CC0000"/>
                </a:solidFill>
                <a:ea typeface="BatangChe" pitchFamily="49" charset="-128"/>
              </a:rPr>
              <a:t>1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) | </a:t>
            </a:r>
            <a:r>
              <a:rPr lang="en-US" altLang="zh-TW" sz="2200" i="1">
                <a:solidFill>
                  <a:srgbClr val="CC0000"/>
                </a:solidFill>
                <a:ea typeface="BatangChe" pitchFamily="49" charset="-128"/>
              </a:rPr>
              <a:t>T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(</a:t>
            </a:r>
            <a:r>
              <a:rPr lang="en-US" altLang="zh-TW" sz="2200" b="1">
                <a:solidFill>
                  <a:srgbClr val="CC0000"/>
                </a:solidFill>
                <a:ea typeface="BatangChe" pitchFamily="49" charset="-128"/>
              </a:rPr>
              <a:t>e</a:t>
            </a:r>
            <a:r>
              <a:rPr lang="en-US" altLang="zh-TW" sz="2200" baseline="-25000">
                <a:solidFill>
                  <a:srgbClr val="CC0000"/>
                </a:solidFill>
                <a:ea typeface="BatangChe" pitchFamily="49" charset="-128"/>
              </a:rPr>
              <a:t>2</a:t>
            </a:r>
            <a:r>
              <a:rPr lang="en-US" altLang="zh-TW" sz="2200">
                <a:solidFill>
                  <a:srgbClr val="CC0000"/>
                </a:solidFill>
                <a:ea typeface="BatangChe" pitchFamily="49" charset="-128"/>
              </a:rPr>
              <a:t>)]</a:t>
            </a:r>
            <a:r>
              <a:rPr lang="en-US" altLang="zh-TW" sz="2200"/>
              <a:t> </a:t>
            </a:r>
          </a:p>
          <a:p>
            <a:pPr eaLnBrk="1" hangingPunct="1"/>
            <a:r>
              <a:rPr lang="en-US" altLang="zh-TW" sz="2200"/>
              <a:t>Consider the case 0 </a:t>
            </a:r>
            <a:r>
              <a:rPr lang="en-US" altLang="zh-TW" sz="2200">
                <a:sym typeface="Symbol" panose="05050102010706020507" pitchFamily="18" charset="2"/>
              </a:rPr>
              <a:t>   /2</a:t>
            </a:r>
            <a:r>
              <a:rPr lang="en-US" altLang="zh-TW" sz="2200"/>
              <a:t>.</a:t>
            </a:r>
          </a:p>
          <a:p>
            <a:pPr lvl="1" eaLnBrk="1" hangingPunct="1"/>
            <a:r>
              <a:rPr lang="en-US" altLang="zh-TW" sz="2000"/>
              <a:t>||</a:t>
            </a:r>
            <a:r>
              <a:rPr lang="en-US" altLang="zh-TW" sz="2000" i="1">
                <a:ea typeface="BatangChe" pitchFamily="49" charset="-128"/>
              </a:rPr>
              <a:t>T</a:t>
            </a:r>
            <a:r>
              <a:rPr lang="en-US" altLang="zh-TW" sz="2000">
                <a:ea typeface="BatangChe" pitchFamily="49" charset="-128"/>
              </a:rPr>
              <a:t>(</a:t>
            </a:r>
            <a:r>
              <a:rPr lang="en-US" altLang="zh-TW" sz="2000" b="1">
                <a:ea typeface="BatangChe" pitchFamily="49" charset="-128"/>
              </a:rPr>
              <a:t>e</a:t>
            </a:r>
            <a:r>
              <a:rPr lang="en-US" altLang="zh-TW" sz="2000" baseline="-25000">
                <a:ea typeface="BatangChe" pitchFamily="49" charset="-128"/>
              </a:rPr>
              <a:t>1</a:t>
            </a:r>
            <a:r>
              <a:rPr lang="en-US" altLang="zh-TW" sz="2000">
                <a:ea typeface="BatangChe" pitchFamily="49" charset="-128"/>
              </a:rPr>
              <a:t>)</a:t>
            </a:r>
            <a:r>
              <a:rPr lang="en-US" altLang="zh-TW" sz="2000"/>
              <a:t>|| = cos </a:t>
            </a:r>
            <a:r>
              <a:rPr lang="en-US" altLang="zh-TW" sz="2000">
                <a:sym typeface="Symbol" panose="05050102010706020507" pitchFamily="18" charset="2"/>
              </a:rPr>
              <a:t></a:t>
            </a:r>
            <a:endParaRPr lang="en-US" altLang="zh-TW" sz="2000"/>
          </a:p>
          <a:p>
            <a:pPr eaLnBrk="1" hangingPunct="1"/>
            <a:endParaRPr lang="en-US" altLang="zh-TW" sz="2200"/>
          </a:p>
          <a:p>
            <a:pPr eaLnBrk="1" hangingPunct="1"/>
            <a:endParaRPr lang="en-US" altLang="zh-TW" sz="2200"/>
          </a:p>
          <a:p>
            <a:pPr lvl="1" eaLnBrk="1" hangingPunct="1"/>
            <a:r>
              <a:rPr lang="en-US" altLang="zh-TW" sz="2000"/>
              <a:t>||</a:t>
            </a:r>
            <a:r>
              <a:rPr lang="en-US" altLang="zh-TW" sz="2000" i="1">
                <a:ea typeface="BatangChe" pitchFamily="49" charset="-128"/>
              </a:rPr>
              <a:t>T</a:t>
            </a:r>
            <a:r>
              <a:rPr lang="en-US" altLang="zh-TW" sz="2000">
                <a:ea typeface="BatangChe" pitchFamily="49" charset="-128"/>
              </a:rPr>
              <a:t>(</a:t>
            </a:r>
            <a:r>
              <a:rPr lang="en-US" altLang="zh-TW" sz="2000" b="1">
                <a:ea typeface="BatangChe" pitchFamily="49" charset="-128"/>
              </a:rPr>
              <a:t>e</a:t>
            </a:r>
            <a:r>
              <a:rPr lang="en-US" altLang="zh-TW" sz="2000" baseline="-25000">
                <a:ea typeface="BatangChe" pitchFamily="49" charset="-128"/>
              </a:rPr>
              <a:t>2</a:t>
            </a:r>
            <a:r>
              <a:rPr lang="en-US" altLang="zh-TW" sz="2000">
                <a:ea typeface="BatangChe" pitchFamily="49" charset="-128"/>
              </a:rPr>
              <a:t>)</a:t>
            </a:r>
            <a:r>
              <a:rPr lang="en-US" altLang="zh-TW" sz="2000"/>
              <a:t>|| = sin </a:t>
            </a:r>
            <a:r>
              <a:rPr lang="en-US" altLang="zh-TW" sz="2000">
                <a:sym typeface="Symbol" panose="05050102010706020507" pitchFamily="18" charset="2"/>
              </a:rPr>
              <a:t></a:t>
            </a:r>
          </a:p>
        </p:txBody>
      </p:sp>
      <p:graphicFrame>
        <p:nvGraphicFramePr>
          <p:cNvPr id="604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191872"/>
              </p:ext>
            </p:extLst>
          </p:nvPr>
        </p:nvGraphicFramePr>
        <p:xfrm>
          <a:off x="1970087" y="2955925"/>
          <a:ext cx="337343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4" name="Equation" r:id="rId4" imgW="2260600" imgH="533400" progId="Equation.3">
                  <p:embed/>
                </p:oleObj>
              </mc:Choice>
              <mc:Fallback>
                <p:oleObj name="Equation" r:id="rId4" imgW="2260600" imgH="53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7" y="2955925"/>
                        <a:ext cx="3373437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4" name="Object 5"/>
          <p:cNvGraphicFramePr>
            <a:graphicFrameLocks noChangeAspect="1"/>
          </p:cNvGraphicFramePr>
          <p:nvPr/>
        </p:nvGraphicFramePr>
        <p:xfrm>
          <a:off x="1819275" y="4419600"/>
          <a:ext cx="3675063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5" name="方程式" r:id="rId6" imgW="2438400" imgH="533400" progId="Equation.3">
                  <p:embed/>
                </p:oleObj>
              </mc:Choice>
              <mc:Fallback>
                <p:oleObj name="方程式" r:id="rId6" imgW="24384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9275" y="4419600"/>
                        <a:ext cx="3675063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5" name="Object 6"/>
          <p:cNvGraphicFramePr>
            <a:graphicFrameLocks noChangeAspect="1"/>
          </p:cNvGraphicFramePr>
          <p:nvPr/>
        </p:nvGraphicFramePr>
        <p:xfrm>
          <a:off x="1600200" y="5386388"/>
          <a:ext cx="271462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706" name="Equation" r:id="rId8" imgW="1816100" imgH="508000" progId="Equation.3">
                  <p:embed/>
                </p:oleObj>
              </mc:Choice>
              <mc:Fallback>
                <p:oleObj name="Equation" r:id="rId8" imgW="1816100" imgH="508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386388"/>
                        <a:ext cx="2714625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6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84600"/>
            <a:ext cx="22860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7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82763"/>
            <a:ext cx="228600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8" name="AutoShape 11"/>
          <p:cNvSpPr>
            <a:spLocks noChangeArrowheads="1"/>
          </p:cNvSpPr>
          <p:nvPr/>
        </p:nvSpPr>
        <p:spPr bwMode="auto">
          <a:xfrm>
            <a:off x="1219200" y="34655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60429" name="AutoShape 12"/>
          <p:cNvSpPr>
            <a:spLocks noChangeArrowheads="1"/>
          </p:cNvSpPr>
          <p:nvPr/>
        </p:nvSpPr>
        <p:spPr bwMode="auto">
          <a:xfrm>
            <a:off x="1227138" y="468788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60430" name="AutoShape 13"/>
          <p:cNvSpPr>
            <a:spLocks noChangeArrowheads="1"/>
          </p:cNvSpPr>
          <p:nvPr/>
        </p:nvSpPr>
        <p:spPr bwMode="auto">
          <a:xfrm>
            <a:off x="914400" y="56388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C1B1EE4-CC62-49EA-9D53-D3E2C0D728D3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144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70C5391-4832-47E9-9B0B-877B2E2C72B5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6 (continue) </a:t>
            </a:r>
          </a:p>
        </p:txBody>
      </p:sp>
      <p:sp>
        <p:nvSpPr>
          <p:cNvPr id="614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Since sin (</a:t>
            </a:r>
            <a:r>
              <a:rPr lang="en-US" altLang="zh-TW">
                <a:sym typeface="Symbol" panose="05050102010706020507" pitchFamily="18" charset="2"/>
              </a:rPr>
              <a:t></a:t>
            </a:r>
            <a:r>
              <a:rPr lang="en-US" altLang="zh-TW"/>
              <a:t>/6) = 1/2  and cos (</a:t>
            </a:r>
            <a:r>
              <a:rPr lang="en-US" altLang="zh-TW">
                <a:sym typeface="Symbol" panose="05050102010706020507" pitchFamily="18" charset="2"/>
              </a:rPr>
              <a:t></a:t>
            </a:r>
            <a:r>
              <a:rPr lang="en-US" altLang="zh-TW"/>
              <a:t>/6)  =      /2, it follows from part (a) that the standard matrix for this projection operator is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TW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	Thus,</a:t>
            </a:r>
          </a:p>
        </p:txBody>
      </p:sp>
      <p:graphicFrame>
        <p:nvGraphicFramePr>
          <p:cNvPr id="61447" name="Object 4"/>
          <p:cNvGraphicFramePr>
            <a:graphicFrameLocks noChangeAspect="1"/>
          </p:cNvGraphicFramePr>
          <p:nvPr/>
        </p:nvGraphicFramePr>
        <p:xfrm>
          <a:off x="5899150" y="1612900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1" name="方程式" r:id="rId4" imgW="228600" imgH="228600" progId="Equation.3">
                  <p:embed/>
                </p:oleObj>
              </mc:Choice>
              <mc:Fallback>
                <p:oleObj name="方程式" r:id="rId4" imgW="228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1612900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5"/>
          <p:cNvGraphicFramePr>
            <a:graphicFrameLocks noChangeAspect="1"/>
          </p:cNvGraphicFramePr>
          <p:nvPr/>
        </p:nvGraphicFramePr>
        <p:xfrm>
          <a:off x="2438400" y="2825750"/>
          <a:ext cx="24225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2" name="方程式" r:id="rId6" imgW="1218671" imgH="533169" progId="Equation.3">
                  <p:embed/>
                </p:oleObj>
              </mc:Choice>
              <mc:Fallback>
                <p:oleObj name="方程式" r:id="rId6" imgW="1218671" imgH="53316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25750"/>
                        <a:ext cx="242252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9" name="Object 6"/>
          <p:cNvGraphicFramePr>
            <a:graphicFrameLocks noChangeAspect="1"/>
          </p:cNvGraphicFramePr>
          <p:nvPr/>
        </p:nvGraphicFramePr>
        <p:xfrm>
          <a:off x="2101850" y="4010025"/>
          <a:ext cx="4908550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3" name="方程式" r:id="rId8" imgW="2451100" imgH="889000" progId="Equation.3">
                  <p:embed/>
                </p:oleObj>
              </mc:Choice>
              <mc:Fallback>
                <p:oleObj name="方程式" r:id="rId8" imgW="2451100" imgH="889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4010025"/>
                        <a:ext cx="4908550" cy="178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Object 7"/>
          <p:cNvGraphicFramePr>
            <a:graphicFrameLocks noChangeAspect="1"/>
          </p:cNvGraphicFramePr>
          <p:nvPr/>
        </p:nvGraphicFramePr>
        <p:xfrm>
          <a:off x="6096000" y="838200"/>
          <a:ext cx="27146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4" name="Equation" r:id="rId10" imgW="1816100" imgH="508000" progId="Equation.3">
                  <p:embed/>
                </p:oleObj>
              </mc:Choice>
              <mc:Fallback>
                <p:oleObj name="Equation" r:id="rId10" imgW="1816100" imgH="508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838200"/>
                        <a:ext cx="2714625" cy="7572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E414BC1-E5FE-4B0F-A20D-B2F2730C48FE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246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216E7F9-220B-4EE1-837C-2E97DCF0EE26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865187"/>
          </a:xfrm>
        </p:spPr>
        <p:txBody>
          <a:bodyPr/>
          <a:lstStyle/>
          <a:p>
            <a:pPr eaLnBrk="1" hangingPunct="1"/>
            <a:r>
              <a:rPr lang="en-US" altLang="zh-TW" sz="3800"/>
              <a:t>4-3 Geometric Interpretation of Eigenvector</a:t>
            </a:r>
          </a:p>
        </p:txBody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/>
              <a:t>If </a:t>
            </a:r>
            <a:r>
              <a:rPr lang="en-US" altLang="zh-TW" sz="2200" i="1"/>
              <a:t>T: R</a:t>
            </a:r>
            <a:r>
              <a:rPr lang="en-US" altLang="zh-TW" sz="2200" i="1" baseline="30000"/>
              <a:t>n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>
                <a:ea typeface="BatangChe" pitchFamily="49" charset="-128"/>
              </a:rPr>
              <a:t>R</a:t>
            </a:r>
            <a:r>
              <a:rPr lang="en-US" altLang="zh-TW" sz="2200" i="1" baseline="30000">
                <a:ea typeface="BatangChe" pitchFamily="49" charset="-128"/>
              </a:rPr>
              <a:t>n </a:t>
            </a:r>
            <a:r>
              <a:rPr lang="en-US" altLang="zh-TW" sz="2200">
                <a:ea typeface="BatangChe" pitchFamily="49" charset="-128"/>
              </a:rPr>
              <a:t>is a linear operator, then a scalar </a:t>
            </a:r>
            <a:r>
              <a:rPr lang="en-US" altLang="zh-TW" sz="2200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 sz="2200">
                <a:ea typeface="BatangChe" pitchFamily="49" charset="-128"/>
              </a:rPr>
              <a:t> is called an </a:t>
            </a:r>
            <a:r>
              <a:rPr lang="en-US" altLang="zh-TW" sz="2200">
                <a:solidFill>
                  <a:srgbClr val="FF0000"/>
                </a:solidFill>
                <a:ea typeface="BatangChe" pitchFamily="49" charset="-128"/>
              </a:rPr>
              <a:t>eigenvalue of </a:t>
            </a:r>
            <a:r>
              <a:rPr lang="en-US" altLang="zh-TW" sz="2200" i="1">
                <a:solidFill>
                  <a:srgbClr val="FF0000"/>
                </a:solidFill>
                <a:ea typeface="BatangChe" pitchFamily="49" charset="-128"/>
              </a:rPr>
              <a:t>T</a:t>
            </a:r>
            <a:r>
              <a:rPr lang="en-US" altLang="zh-TW" sz="2200">
                <a:solidFill>
                  <a:srgbClr val="FF0000"/>
                </a:solidFill>
                <a:ea typeface="BatangChe" pitchFamily="49" charset="-128"/>
              </a:rPr>
              <a:t> </a:t>
            </a:r>
            <a:r>
              <a:rPr lang="en-US" altLang="zh-TW" sz="2200">
                <a:ea typeface="BatangChe" pitchFamily="49" charset="-128"/>
              </a:rPr>
              <a:t>if there is a nonzero </a:t>
            </a:r>
            <a:r>
              <a:rPr lang="en-US" altLang="zh-TW" sz="2200" b="1">
                <a:ea typeface="BatangChe" pitchFamily="49" charset="-128"/>
              </a:rPr>
              <a:t>x</a:t>
            </a:r>
            <a:r>
              <a:rPr lang="en-US" altLang="zh-TW" sz="2200">
                <a:ea typeface="BatangChe" pitchFamily="49" charset="-128"/>
              </a:rPr>
              <a:t> in </a:t>
            </a:r>
            <a:r>
              <a:rPr lang="en-US" altLang="zh-TW" sz="2200" i="1">
                <a:ea typeface="BatangChe" pitchFamily="49" charset="-128"/>
              </a:rPr>
              <a:t>R</a:t>
            </a:r>
            <a:r>
              <a:rPr lang="en-US" altLang="zh-TW" sz="2200" i="1" baseline="30000">
                <a:ea typeface="BatangChe" pitchFamily="49" charset="-128"/>
              </a:rPr>
              <a:t>n</a:t>
            </a:r>
            <a:r>
              <a:rPr lang="en-US" altLang="zh-TW" sz="2200">
                <a:ea typeface="BatangChe" pitchFamily="49" charset="-128"/>
              </a:rPr>
              <a:t> such that</a:t>
            </a:r>
            <a:r>
              <a:rPr lang="en-US" altLang="zh-TW" sz="2200" i="1">
                <a:ea typeface="BatangChe" pitchFamily="49" charset="-128"/>
              </a:rPr>
              <a:t> </a:t>
            </a:r>
          </a:p>
          <a:p>
            <a:pPr lvl="1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i="1">
                <a:ea typeface="BatangChe" pitchFamily="49" charset="-128"/>
              </a:rPr>
              <a:t>T</a:t>
            </a:r>
            <a:r>
              <a:rPr lang="en-US" altLang="zh-TW">
                <a:ea typeface="BatangChe" pitchFamily="49" charset="-128"/>
              </a:rPr>
              <a:t>(</a:t>
            </a:r>
            <a:r>
              <a:rPr lang="en-US" altLang="zh-TW" b="1">
                <a:ea typeface="BatangChe" pitchFamily="49" charset="-128"/>
              </a:rPr>
              <a:t>x</a:t>
            </a:r>
            <a:r>
              <a:rPr lang="en-US" altLang="zh-TW">
                <a:ea typeface="BatangChe" pitchFamily="49" charset="-128"/>
              </a:rPr>
              <a:t>)  = </a:t>
            </a:r>
            <a:r>
              <a:rPr lang="en-US" altLang="zh-TW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 b="1">
                <a:ea typeface="BatangChe" pitchFamily="49" charset="-128"/>
                <a:cs typeface="Times New Roman" panose="02020603050405020304" pitchFamily="18" charset="0"/>
              </a:rPr>
              <a:t>x</a:t>
            </a:r>
            <a:r>
              <a:rPr lang="en-US" altLang="zh-TW">
                <a:ea typeface="BatangChe" pitchFamily="49" charset="-128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>
                <a:ea typeface="BatangChe" pitchFamily="49" charset="-128"/>
                <a:cs typeface="Times New Roman" panose="02020603050405020304" pitchFamily="18" charset="0"/>
              </a:rPr>
              <a:t>	Those nonzero vectors </a:t>
            </a:r>
            <a:r>
              <a:rPr lang="en-US" altLang="zh-TW" b="1">
                <a:ea typeface="BatangChe" pitchFamily="49" charset="-128"/>
                <a:cs typeface="Times New Roman" panose="02020603050405020304" pitchFamily="18" charset="0"/>
              </a:rPr>
              <a:t>x</a:t>
            </a:r>
            <a:r>
              <a:rPr lang="en-US" altLang="zh-TW">
                <a:ea typeface="BatangChe" pitchFamily="49" charset="-128"/>
                <a:cs typeface="Times New Roman" panose="02020603050405020304" pitchFamily="18" charset="0"/>
              </a:rPr>
              <a:t> that satisfy this equation are called the </a:t>
            </a:r>
            <a:r>
              <a:rPr lang="en-US" altLang="zh-TW">
                <a:solidFill>
                  <a:srgbClr val="FF0000"/>
                </a:solidFill>
                <a:ea typeface="BatangChe" pitchFamily="49" charset="-128"/>
                <a:cs typeface="Times New Roman" panose="02020603050405020304" pitchFamily="18" charset="0"/>
              </a:rPr>
              <a:t>eigenvectors of </a:t>
            </a:r>
            <a:r>
              <a:rPr lang="en-US" altLang="zh-TW" i="1">
                <a:solidFill>
                  <a:srgbClr val="FF0000"/>
                </a:solidFill>
                <a:ea typeface="BatangChe" pitchFamily="49" charset="-128"/>
                <a:cs typeface="Times New Roman" panose="02020603050405020304" pitchFamily="18" charset="0"/>
              </a:rPr>
              <a:t>T</a:t>
            </a:r>
            <a:r>
              <a:rPr lang="en-US" altLang="zh-TW">
                <a:solidFill>
                  <a:srgbClr val="FF0000"/>
                </a:solidFill>
                <a:ea typeface="BatangChe" pitchFamily="49" charset="-128"/>
                <a:cs typeface="Times New Roman" panose="02020603050405020304" pitchFamily="18" charset="0"/>
              </a:rPr>
              <a:t> corresponding to </a:t>
            </a:r>
            <a:r>
              <a:rPr lang="en-US" altLang="zh-TW">
                <a:solidFill>
                  <a:srgbClr val="FF0000"/>
                </a:solidFill>
                <a:ea typeface="BatangChe" pitchFamily="49" charset="-128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endParaRPr lang="en-US" altLang="zh-TW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00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200">
                <a:cs typeface="Times New Roman" panose="02020603050405020304" pitchFamily="18" charset="0"/>
              </a:rPr>
              <a:t>Remarks: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>
                <a:cs typeface="Times New Roman" panose="02020603050405020304" pitchFamily="18" charset="0"/>
              </a:rPr>
              <a:t>If </a:t>
            </a:r>
            <a:r>
              <a:rPr lang="en-US" altLang="zh-TW" sz="2000" i="1">
                <a:cs typeface="Times New Roman" panose="02020603050405020304" pitchFamily="18" charset="0"/>
              </a:rPr>
              <a:t>A</a:t>
            </a:r>
            <a:r>
              <a:rPr lang="en-US" altLang="zh-TW" sz="2000">
                <a:cs typeface="Times New Roman" panose="02020603050405020304" pitchFamily="18" charset="0"/>
              </a:rPr>
              <a:t> is the standard matrix for </a:t>
            </a:r>
            <a:r>
              <a:rPr lang="en-US" altLang="zh-TW" sz="2000" i="1">
                <a:cs typeface="Times New Roman" panose="02020603050405020304" pitchFamily="18" charset="0"/>
              </a:rPr>
              <a:t>T</a:t>
            </a:r>
            <a:r>
              <a:rPr lang="en-US" altLang="zh-TW" sz="2000">
                <a:cs typeface="Times New Roman" panose="02020603050405020304" pitchFamily="18" charset="0"/>
              </a:rPr>
              <a:t>, then the equation becomes</a:t>
            </a:r>
          </a:p>
          <a:p>
            <a:pPr lvl="1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TW" sz="2000" i="1">
                <a:ea typeface="BatangChe" pitchFamily="49" charset="-128"/>
              </a:rPr>
              <a:t>A</a:t>
            </a:r>
            <a:r>
              <a:rPr lang="en-US" altLang="zh-TW" sz="2000" b="1">
                <a:ea typeface="BatangChe" pitchFamily="49" charset="-128"/>
              </a:rPr>
              <a:t>x</a:t>
            </a:r>
            <a:r>
              <a:rPr lang="en-US" altLang="zh-TW" sz="2000">
                <a:ea typeface="BatangChe" pitchFamily="49" charset="-128"/>
              </a:rPr>
              <a:t>  = </a:t>
            </a:r>
            <a:r>
              <a:rPr lang="en-US" altLang="zh-TW" sz="2000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 sz="2000" b="1">
                <a:ea typeface="BatangChe" pitchFamily="49" charset="-128"/>
              </a:rPr>
              <a:t>x</a:t>
            </a:r>
            <a:endParaRPr lang="en-US" altLang="zh-TW" sz="2000"/>
          </a:p>
          <a:p>
            <a:pPr lvl="2" eaLnBrk="1" hangingPunct="1">
              <a:lnSpc>
                <a:spcPct val="90000"/>
              </a:lnSpc>
            </a:pPr>
            <a:r>
              <a:rPr lang="en-US" altLang="zh-TW"/>
              <a:t>The eigenvalues of </a:t>
            </a:r>
            <a:r>
              <a:rPr lang="en-US" altLang="zh-TW" i="1"/>
              <a:t>T</a:t>
            </a:r>
            <a:r>
              <a:rPr lang="en-US" altLang="zh-TW"/>
              <a:t> are precisely the eigenvalues of its standard matrix </a:t>
            </a:r>
            <a:r>
              <a:rPr lang="en-US" altLang="zh-TW" i="1"/>
              <a:t>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b="1"/>
              <a:t>x</a:t>
            </a:r>
            <a:r>
              <a:rPr lang="en-US" altLang="zh-TW"/>
              <a:t> is an eigenvector of </a:t>
            </a:r>
            <a:r>
              <a:rPr lang="en-US" altLang="zh-TW" i="1"/>
              <a:t>T</a:t>
            </a:r>
            <a:r>
              <a:rPr lang="en-US" altLang="zh-TW"/>
              <a:t> corresponding to </a:t>
            </a:r>
            <a:r>
              <a:rPr lang="en-US" altLang="zh-TW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/>
              <a:t> if and only if </a:t>
            </a:r>
            <a:r>
              <a:rPr lang="en-US" altLang="zh-TW" b="1"/>
              <a:t>x</a:t>
            </a:r>
            <a:r>
              <a:rPr lang="en-US" altLang="zh-TW"/>
              <a:t> is an eigenvector of </a:t>
            </a:r>
            <a:r>
              <a:rPr lang="en-US" altLang="zh-TW" i="1"/>
              <a:t>A</a:t>
            </a:r>
            <a:r>
              <a:rPr lang="en-US" altLang="zh-TW"/>
              <a:t> corresponding to </a:t>
            </a:r>
            <a:r>
              <a:rPr lang="en-US" altLang="zh-TW">
                <a:ea typeface="BatangChe" pitchFamily="49" charset="-128"/>
                <a:sym typeface="Symbol" panose="05050102010706020507" pitchFamily="18" charset="2"/>
              </a:rPr>
              <a:t></a:t>
            </a:r>
            <a:endParaRPr lang="en-US" altLang="zh-TW"/>
          </a:p>
          <a:p>
            <a:pPr lvl="1" eaLnBrk="1" hangingPunct="1">
              <a:lnSpc>
                <a:spcPct val="90000"/>
              </a:lnSpc>
            </a:pPr>
            <a:r>
              <a:rPr lang="en-US" altLang="zh-TW" sz="2000"/>
              <a:t>If </a:t>
            </a:r>
            <a:r>
              <a:rPr lang="en-US" altLang="zh-TW" sz="2000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 sz="2000"/>
              <a:t> is an eigenvalue of </a:t>
            </a:r>
            <a:r>
              <a:rPr lang="en-US" altLang="zh-TW" sz="2000" i="1"/>
              <a:t>A</a:t>
            </a:r>
            <a:r>
              <a:rPr lang="en-US" altLang="zh-TW" sz="2000"/>
              <a:t> and </a:t>
            </a:r>
            <a:r>
              <a:rPr lang="en-US" altLang="zh-TW" sz="2000" b="1"/>
              <a:t>x</a:t>
            </a:r>
            <a:r>
              <a:rPr lang="en-US" altLang="zh-TW" sz="2000"/>
              <a:t> is a corresponding eigenvector, then </a:t>
            </a:r>
            <a:r>
              <a:rPr lang="en-US" altLang="zh-TW" sz="2000" i="1">
                <a:ea typeface="BatangChe" pitchFamily="49" charset="-128"/>
              </a:rPr>
              <a:t>A</a:t>
            </a:r>
            <a:r>
              <a:rPr lang="en-US" altLang="zh-TW" sz="2000" b="1">
                <a:ea typeface="BatangChe" pitchFamily="49" charset="-128"/>
              </a:rPr>
              <a:t>x</a:t>
            </a:r>
            <a:r>
              <a:rPr lang="en-US" altLang="zh-TW" sz="2000">
                <a:ea typeface="BatangChe" pitchFamily="49" charset="-128"/>
              </a:rPr>
              <a:t>  = </a:t>
            </a:r>
            <a:r>
              <a:rPr lang="en-US" altLang="zh-TW" sz="2000">
                <a:ea typeface="BatangChe" pitchFamily="49" charset="-128"/>
                <a:sym typeface="Symbol" panose="05050102010706020507" pitchFamily="18" charset="2"/>
              </a:rPr>
              <a:t></a:t>
            </a:r>
            <a:r>
              <a:rPr lang="en-US" altLang="zh-TW" sz="2000" b="1">
                <a:ea typeface="BatangChe" pitchFamily="49" charset="-128"/>
              </a:rPr>
              <a:t>x</a:t>
            </a:r>
            <a:r>
              <a:rPr lang="en-US" altLang="zh-TW" sz="2000"/>
              <a:t>, so multiplication by </a:t>
            </a:r>
            <a:r>
              <a:rPr lang="en-US" altLang="zh-TW" sz="2000" i="1"/>
              <a:t>A</a:t>
            </a:r>
            <a:r>
              <a:rPr lang="en-US" altLang="zh-TW" sz="2000"/>
              <a:t> maps </a:t>
            </a:r>
            <a:r>
              <a:rPr lang="en-US" altLang="zh-TW" sz="2000" b="1"/>
              <a:t>x </a:t>
            </a:r>
            <a:r>
              <a:rPr lang="en-US" altLang="zh-TW" sz="2000"/>
              <a:t>into a scalar multiple of itself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28DAD8E-25FC-4755-8E34-E541242932A1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349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E8E1A80-0F1A-4F43-AB2C-0644147880A4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34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7</a:t>
            </a:r>
          </a:p>
        </p:txBody>
      </p:sp>
      <p:sp>
        <p:nvSpPr>
          <p:cNvPr id="634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200" dirty="0"/>
              <a:t>Let </a:t>
            </a:r>
            <a:r>
              <a:rPr lang="en-US" altLang="zh-TW" sz="2200" i="1" dirty="0"/>
              <a:t>T </a:t>
            </a:r>
            <a:r>
              <a:rPr lang="en-US" altLang="zh-TW" sz="2200" dirty="0"/>
              <a:t>:</a:t>
            </a:r>
            <a:r>
              <a:rPr lang="en-US" altLang="zh-TW" sz="2200" i="1" dirty="0"/>
              <a:t> R</a:t>
            </a:r>
            <a:r>
              <a:rPr lang="en-US" altLang="zh-TW" sz="2200" baseline="30000" dirty="0"/>
              <a:t>2 </a:t>
            </a:r>
            <a:r>
              <a:rPr lang="en-US" altLang="zh-TW" sz="2200" dirty="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sz="2200" i="1" dirty="0">
                <a:ea typeface="BatangChe" pitchFamily="49" charset="-128"/>
              </a:rPr>
              <a:t>R</a:t>
            </a:r>
            <a:r>
              <a:rPr lang="en-US" altLang="zh-TW" sz="2200" baseline="30000" dirty="0">
                <a:ea typeface="BatangChe" pitchFamily="49" charset="-128"/>
              </a:rPr>
              <a:t>2</a:t>
            </a:r>
            <a:r>
              <a:rPr lang="en-US" altLang="zh-TW" sz="2200" dirty="0">
                <a:ea typeface="BatangChe" pitchFamily="49" charset="-128"/>
              </a:rPr>
              <a:t> be the linear operator that rotates each vector through an angle </a:t>
            </a:r>
            <a:r>
              <a:rPr lang="el-GR" altLang="zh-TW" sz="2200" dirty="0">
                <a:sym typeface="Symbol" panose="05050102010706020507" pitchFamily="18" charset="2"/>
              </a:rPr>
              <a:t></a:t>
            </a:r>
            <a:r>
              <a:rPr lang="en-US" altLang="zh-TW" sz="2200" dirty="0">
                <a:ea typeface="BatangChe" pitchFamily="49" charset="-128"/>
              </a:rPr>
              <a:t>. </a:t>
            </a:r>
          </a:p>
          <a:p>
            <a:pPr lvl="1" eaLnBrk="1" hangingPunct="1"/>
            <a:r>
              <a:rPr lang="en-US" altLang="zh-TW" sz="1800" dirty="0">
                <a:ea typeface="BatangChe" pitchFamily="49" charset="-128"/>
              </a:rPr>
              <a:t>If </a:t>
            </a:r>
            <a:r>
              <a:rPr lang="el-GR" altLang="zh-TW" sz="1800" dirty="0">
                <a:sym typeface="Symbol" panose="05050102010706020507" pitchFamily="18" charset="2"/>
              </a:rPr>
              <a:t></a:t>
            </a:r>
            <a:r>
              <a:rPr lang="el-GR" altLang="zh-TW" sz="1800" dirty="0"/>
              <a:t> </a:t>
            </a:r>
            <a:r>
              <a:rPr lang="en-US" altLang="zh-TW" sz="1800" dirty="0">
                <a:ea typeface="BatangChe" pitchFamily="49" charset="-128"/>
              </a:rPr>
              <a:t>is a multiple of </a:t>
            </a:r>
            <a:r>
              <a:rPr lang="en-US" altLang="zh-TW" sz="1800" dirty="0">
                <a:ea typeface="BatangChe" pitchFamily="49" charset="-128"/>
                <a:sym typeface="Symbol" panose="05050102010706020507" pitchFamily="18" charset="2"/>
              </a:rPr>
              <a:t></a:t>
            </a:r>
            <a:r>
              <a:rPr lang="en-US" altLang="zh-TW" sz="1800" dirty="0">
                <a:ea typeface="BatangChe" pitchFamily="49" charset="-128"/>
              </a:rPr>
              <a:t>, then every nonzero vector </a:t>
            </a:r>
            <a:r>
              <a:rPr lang="en-US" altLang="zh-TW" sz="1800" b="1" dirty="0">
                <a:ea typeface="BatangChe" pitchFamily="49" charset="-128"/>
              </a:rPr>
              <a:t>x</a:t>
            </a:r>
            <a:r>
              <a:rPr lang="en-US" altLang="zh-TW" sz="1800" dirty="0">
                <a:ea typeface="BatangChe" pitchFamily="49" charset="-128"/>
              </a:rPr>
              <a:t> is mapped onto the same line as </a:t>
            </a:r>
            <a:r>
              <a:rPr lang="en-US" altLang="zh-TW" sz="1800" b="1" dirty="0">
                <a:ea typeface="BatangChe" pitchFamily="49" charset="-128"/>
              </a:rPr>
              <a:t>x</a:t>
            </a:r>
            <a:r>
              <a:rPr lang="en-US" altLang="zh-TW" sz="1800" dirty="0">
                <a:ea typeface="BatangChe" pitchFamily="49" charset="-128"/>
              </a:rPr>
              <a:t>, so every nonzero vector is an eigenvector of </a:t>
            </a:r>
            <a:r>
              <a:rPr lang="en-US" altLang="zh-TW" sz="1800" i="1" dirty="0">
                <a:ea typeface="BatangChe" pitchFamily="49" charset="-128"/>
              </a:rPr>
              <a:t>T</a:t>
            </a:r>
            <a:r>
              <a:rPr lang="en-US" altLang="zh-TW" sz="1800" dirty="0">
                <a:ea typeface="BatangChe" pitchFamily="49" charset="-128"/>
              </a:rPr>
              <a:t>. </a:t>
            </a:r>
          </a:p>
          <a:p>
            <a:pPr eaLnBrk="1" hangingPunct="1"/>
            <a:endParaRPr lang="en-US" altLang="zh-TW" sz="2200" dirty="0">
              <a:ea typeface="BatangChe" pitchFamily="49" charset="-128"/>
            </a:endParaRPr>
          </a:p>
          <a:p>
            <a:pPr eaLnBrk="1" hangingPunct="1"/>
            <a:r>
              <a:rPr lang="en-US" altLang="zh-TW" sz="2200" dirty="0">
                <a:ea typeface="BatangChe" pitchFamily="49" charset="-128"/>
              </a:rPr>
              <a:t>The standard matrix for </a:t>
            </a:r>
            <a:r>
              <a:rPr lang="en-US" altLang="zh-TW" sz="2200" i="1" dirty="0">
                <a:ea typeface="BatangChe" pitchFamily="49" charset="-128"/>
              </a:rPr>
              <a:t>T</a:t>
            </a:r>
            <a:r>
              <a:rPr lang="en-US" altLang="zh-TW" sz="2200" dirty="0">
                <a:ea typeface="BatangChe" pitchFamily="49" charset="-128"/>
              </a:rPr>
              <a:t> is</a:t>
            </a:r>
          </a:p>
          <a:p>
            <a:pPr eaLnBrk="1" hangingPunct="1"/>
            <a:endParaRPr lang="en-US" altLang="zh-TW" sz="2200" dirty="0">
              <a:ea typeface="BatangChe" pitchFamily="49" charset="-128"/>
            </a:endParaRPr>
          </a:p>
          <a:p>
            <a:pPr eaLnBrk="1" hangingPunct="1"/>
            <a:r>
              <a:rPr lang="en-US" altLang="zh-TW" sz="2200" dirty="0">
                <a:ea typeface="BatangChe" pitchFamily="49" charset="-128"/>
              </a:rPr>
              <a:t>The eigenvalues of this matrix are the solutions of the characteristic equation</a:t>
            </a:r>
          </a:p>
          <a:p>
            <a:pPr lvl="2" eaLnBrk="1" hangingPunct="1"/>
            <a:endParaRPr lang="zh-TW" altLang="en-US" sz="1800" dirty="0">
              <a:ea typeface="BatangChe" pitchFamily="49" charset="-128"/>
            </a:endParaRPr>
          </a:p>
          <a:p>
            <a:pPr lvl="2" eaLnBrk="1" hangingPunct="1"/>
            <a:endParaRPr lang="zh-TW" altLang="en-US" sz="1800" dirty="0">
              <a:ea typeface="BatangChe" pitchFamily="49" charset="-128"/>
            </a:endParaRPr>
          </a:p>
          <a:p>
            <a:pPr eaLnBrk="1" hangingPunct="1"/>
            <a:r>
              <a:rPr lang="en-US" altLang="zh-TW" sz="2200" dirty="0">
                <a:ea typeface="BatangChe" pitchFamily="49" charset="-128"/>
              </a:rPr>
              <a:t>That is, </a:t>
            </a:r>
            <a:r>
              <a:rPr lang="en-US" altLang="zh-TW" sz="2200" dirty="0"/>
              <a:t>(</a:t>
            </a:r>
            <a:r>
              <a:rPr lang="el-GR" altLang="zh-TW" sz="2200" dirty="0">
                <a:sym typeface="Symbol" panose="05050102010706020507" pitchFamily="18" charset="2"/>
              </a:rPr>
              <a:t></a:t>
            </a:r>
            <a:r>
              <a:rPr lang="en-US" altLang="zh-TW" sz="2200" dirty="0">
                <a:sym typeface="Symbol" panose="05050102010706020507" pitchFamily="18" charset="2"/>
              </a:rPr>
              <a:t> </a:t>
            </a:r>
            <a:r>
              <a:rPr lang="en-US" altLang="zh-TW" sz="2200" dirty="0"/>
              <a:t>– cos </a:t>
            </a:r>
            <a:r>
              <a:rPr lang="el-GR" altLang="zh-TW" sz="2200" dirty="0">
                <a:sym typeface="Symbol" panose="05050102010706020507" pitchFamily="18" charset="2"/>
              </a:rPr>
              <a:t></a:t>
            </a:r>
            <a:r>
              <a:rPr lang="en-US" altLang="zh-TW" sz="2200" dirty="0"/>
              <a:t>)</a:t>
            </a:r>
            <a:r>
              <a:rPr lang="en-US" altLang="zh-TW" sz="2200" baseline="30000" dirty="0"/>
              <a:t>2</a:t>
            </a:r>
            <a:r>
              <a:rPr lang="en-US" altLang="zh-TW" sz="2200" dirty="0"/>
              <a:t> + sin</a:t>
            </a:r>
            <a:r>
              <a:rPr lang="en-US" altLang="zh-TW" sz="2200" baseline="30000" dirty="0"/>
              <a:t>2 </a:t>
            </a:r>
            <a:r>
              <a:rPr lang="el-GR" altLang="zh-TW" sz="2200" dirty="0">
                <a:sym typeface="Symbol" panose="05050102010706020507" pitchFamily="18" charset="2"/>
              </a:rPr>
              <a:t></a:t>
            </a:r>
            <a:r>
              <a:rPr lang="el-GR" altLang="zh-TW" sz="2200" dirty="0"/>
              <a:t> </a:t>
            </a:r>
            <a:r>
              <a:rPr lang="en-US" altLang="zh-TW" sz="2200" dirty="0"/>
              <a:t>= 0.</a:t>
            </a:r>
          </a:p>
        </p:txBody>
      </p:sp>
      <p:graphicFrame>
        <p:nvGraphicFramePr>
          <p:cNvPr id="6349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508734"/>
              </p:ext>
            </p:extLst>
          </p:nvPr>
        </p:nvGraphicFramePr>
        <p:xfrm>
          <a:off x="4191000" y="3200400"/>
          <a:ext cx="22574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9" name="方程式" r:id="rId4" imgW="1282700" imgH="457200" progId="Equation.3">
                  <p:embed/>
                </p:oleObj>
              </mc:Choice>
              <mc:Fallback>
                <p:oleObj name="方程式" r:id="rId4" imgW="12827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200400"/>
                        <a:ext cx="225742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5"/>
          <p:cNvGraphicFramePr>
            <a:graphicFrameLocks noChangeAspect="1"/>
          </p:cNvGraphicFramePr>
          <p:nvPr/>
        </p:nvGraphicFramePr>
        <p:xfrm>
          <a:off x="2503488" y="4818063"/>
          <a:ext cx="4049712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0" name="Equation" r:id="rId6" imgW="2298700" imgH="457200" progId="Equation.3">
                  <p:embed/>
                </p:oleObj>
              </mc:Choice>
              <mc:Fallback>
                <p:oleObj name="Equation" r:id="rId6" imgW="22987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4818063"/>
                        <a:ext cx="4049712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版面配置區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895E827-072C-4508-B12F-D2347C380B7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4516" name="投影片編號版面配置區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234AE39-8974-40D3-BBEF-B342453BD2F9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7(continue)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If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>
                <a:sym typeface="Symbol" panose="05050102010706020507" pitchFamily="18" charset="2"/>
              </a:rPr>
              <a:t> </a:t>
            </a:r>
            <a:r>
              <a:rPr lang="en-US" altLang="zh-TW" sz="2200"/>
              <a:t>is not a multiple of </a:t>
            </a:r>
            <a:r>
              <a:rPr lang="en-US" altLang="zh-TW" sz="2200">
                <a:sym typeface="Symbol" panose="05050102010706020507" pitchFamily="18" charset="2"/>
              </a:rPr>
              <a:t></a:t>
            </a:r>
            <a:r>
              <a:rPr lang="en-US" altLang="zh-TW" sz="22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 </a:t>
            </a:r>
            <a:r>
              <a:rPr lang="en-US" altLang="zh-TW" sz="2200"/>
              <a:t>sin</a:t>
            </a:r>
            <a:r>
              <a:rPr lang="en-US" altLang="zh-TW" sz="2200" baseline="30000"/>
              <a:t>2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>
                <a:sym typeface="Symbol" panose="05050102010706020507" pitchFamily="18" charset="2"/>
              </a:rPr>
              <a:t> </a:t>
            </a:r>
            <a:r>
              <a:rPr lang="en-US" altLang="zh-TW" sz="2200"/>
              <a:t>&gt; 0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no real solution for </a:t>
            </a:r>
            <a:r>
              <a:rPr lang="el-GR" altLang="zh-TW" sz="2200">
                <a:sym typeface="Symbol" panose="05050102010706020507" pitchFamily="18" charset="2"/>
              </a:rPr>
              <a:t></a:t>
            </a:r>
            <a:r>
              <a:rPr lang="en-US" altLang="zh-TW" sz="22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n-US" altLang="zh-TW" sz="2200" i="1"/>
              <a:t>A</a:t>
            </a:r>
            <a:r>
              <a:rPr lang="en-US" altLang="zh-TW" sz="2200"/>
              <a:t> has no real eigenvectors. </a:t>
            </a:r>
          </a:p>
          <a:p>
            <a:pPr eaLnBrk="1" hangingPunct="1"/>
            <a:r>
              <a:rPr lang="en-US" altLang="zh-TW" sz="2200"/>
              <a:t>If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n-US" altLang="zh-TW" sz="2200"/>
              <a:t> is a multiple of </a:t>
            </a:r>
            <a:r>
              <a:rPr lang="en-US" altLang="zh-TW" sz="2200">
                <a:sym typeface="Symbol" panose="05050102010706020507" pitchFamily="18" charset="2"/>
              </a:rPr>
              <a:t></a:t>
            </a:r>
            <a:r>
              <a:rPr lang="en-US" altLang="zh-TW" sz="2200"/>
              <a:t>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sin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0 and cos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</a:t>
            </a:r>
            <a:r>
              <a:rPr lang="en-US" altLang="zh-TW" sz="2200">
                <a:sym typeface="Symbol" panose="05050102010706020507" pitchFamily="18" charset="2"/>
              </a:rPr>
              <a:t></a:t>
            </a:r>
            <a:r>
              <a:rPr lang="en-US" altLang="zh-TW" sz="2200"/>
              <a:t>1</a:t>
            </a:r>
          </a:p>
          <a:p>
            <a:pPr eaLnBrk="1" hangingPunct="1"/>
            <a:r>
              <a:rPr lang="en-US" altLang="zh-TW" sz="2200"/>
              <a:t>In the case that sin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0 and cos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1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l-GR" altLang="zh-TW" sz="2200">
                <a:sym typeface="Symbol" panose="05050102010706020507" pitchFamily="18" charset="2"/>
              </a:rPr>
              <a:t></a:t>
            </a:r>
            <a:r>
              <a:rPr lang="en-US" altLang="zh-TW" sz="2200"/>
              <a:t> = 1 is the only eigenvalue</a:t>
            </a:r>
            <a:endParaRPr lang="en-US" altLang="zh-TW" sz="2200" i="1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endParaRPr lang="en-US" altLang="zh-TW" sz="2200"/>
          </a:p>
        </p:txBody>
      </p:sp>
      <p:sp>
        <p:nvSpPr>
          <p:cNvPr id="64519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zh-TW" sz="2200"/>
              <a:t>Thus, for all </a:t>
            </a:r>
            <a:r>
              <a:rPr lang="en-US" altLang="zh-TW" sz="2200" b="1"/>
              <a:t>x</a:t>
            </a:r>
            <a:r>
              <a:rPr lang="en-US" altLang="zh-TW" sz="2200"/>
              <a:t> in </a:t>
            </a:r>
            <a:r>
              <a:rPr lang="en-US" altLang="zh-TW" sz="2200" i="1"/>
              <a:t>R</a:t>
            </a:r>
            <a:r>
              <a:rPr lang="en-US" altLang="zh-TW" sz="2200" baseline="30000"/>
              <a:t>2</a:t>
            </a:r>
            <a:r>
              <a:rPr lang="en-US" altLang="zh-TW" sz="2200"/>
              <a:t>, </a:t>
            </a:r>
            <a:r>
              <a:rPr lang="en-US" altLang="zh-TW" sz="2200" i="1"/>
              <a:t>T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 = </a:t>
            </a:r>
            <a:r>
              <a:rPr lang="en-US" altLang="zh-TW" sz="2200" i="1"/>
              <a:t>A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i="1"/>
              <a:t>I</a:t>
            </a:r>
            <a:r>
              <a:rPr lang="en-US" altLang="zh-TW" sz="2200" b="1"/>
              <a:t>x</a:t>
            </a:r>
            <a:r>
              <a:rPr lang="en-US" altLang="zh-TW" sz="2200"/>
              <a:t> = </a:t>
            </a:r>
            <a:r>
              <a:rPr lang="en-US" altLang="zh-TW" sz="2200" b="1"/>
              <a:t>x</a:t>
            </a:r>
          </a:p>
          <a:p>
            <a:pPr eaLnBrk="1" hangingPunct="1"/>
            <a:r>
              <a:rPr lang="en-US" altLang="zh-TW" sz="2200"/>
              <a:t>So</a:t>
            </a:r>
            <a:r>
              <a:rPr lang="en-US" altLang="zh-TW" sz="2200" i="1"/>
              <a:t> T</a:t>
            </a:r>
            <a:r>
              <a:rPr lang="en-US" altLang="zh-TW" sz="2200"/>
              <a:t> maps every vector to itself, and hence to the same line.</a:t>
            </a:r>
          </a:p>
          <a:p>
            <a:pPr eaLnBrk="1" hangingPunct="1"/>
            <a:endParaRPr lang="en-US" altLang="zh-TW" sz="2200"/>
          </a:p>
          <a:p>
            <a:pPr eaLnBrk="1" hangingPunct="1"/>
            <a:r>
              <a:rPr lang="en-US" altLang="zh-TW" sz="2200"/>
              <a:t>In the case that sin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0 and cos </a:t>
            </a:r>
            <a:r>
              <a:rPr lang="el-GR" altLang="zh-TW" sz="2200">
                <a:sym typeface="Symbol" panose="05050102010706020507" pitchFamily="18" charset="2"/>
              </a:rPr>
              <a:t></a:t>
            </a:r>
            <a:r>
              <a:rPr lang="el-GR" altLang="zh-TW" sz="2200"/>
              <a:t> </a:t>
            </a:r>
            <a:r>
              <a:rPr lang="en-US" altLang="zh-TW" sz="2200"/>
              <a:t>= -1,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n-US" altLang="zh-TW" sz="2200" i="1"/>
              <a:t>A</a:t>
            </a:r>
            <a:r>
              <a:rPr lang="en-US" altLang="zh-TW" sz="2200"/>
              <a:t> = -</a:t>
            </a:r>
            <a:r>
              <a:rPr lang="en-US" altLang="zh-TW" sz="2200" i="1"/>
              <a:t>I</a:t>
            </a:r>
            <a:r>
              <a:rPr lang="en-US" altLang="zh-TW" sz="2200"/>
              <a:t> and </a:t>
            </a:r>
            <a:r>
              <a:rPr lang="en-US" altLang="zh-TW" sz="2200" i="1"/>
              <a:t>T</a:t>
            </a:r>
            <a:r>
              <a:rPr lang="en-US" altLang="zh-TW" sz="2200"/>
              <a:t>(</a:t>
            </a:r>
            <a:r>
              <a:rPr lang="en-US" altLang="zh-TW" sz="2200" b="1"/>
              <a:t>x</a:t>
            </a:r>
            <a:r>
              <a:rPr lang="en-US" altLang="zh-TW" sz="2200"/>
              <a:t>) = -</a:t>
            </a:r>
            <a:r>
              <a:rPr lang="en-US" altLang="zh-TW" sz="2200" b="1"/>
              <a:t>x</a:t>
            </a:r>
            <a:endParaRPr lang="en-US" altLang="zh-TW" sz="22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 sz="2200">
                <a:sym typeface="Symbol" panose="05050102010706020507" pitchFamily="18" charset="2"/>
              </a:rPr>
              <a:t>	</a:t>
            </a:r>
            <a:r>
              <a:rPr lang="en-US" altLang="zh-TW" sz="2200"/>
              <a:t> </a:t>
            </a:r>
            <a:r>
              <a:rPr lang="en-US" altLang="zh-TW" sz="2200" i="1"/>
              <a:t>T </a:t>
            </a:r>
            <a:r>
              <a:rPr lang="en-US" altLang="zh-TW" sz="2200"/>
              <a:t>maps every vector to its negative.</a:t>
            </a:r>
            <a:endParaRPr lang="zh-TW" altLang="en-US" sz="2200" b="1"/>
          </a:p>
          <a:p>
            <a:pPr eaLnBrk="1" hangingPunct="1"/>
            <a:endParaRPr lang="zh-TW" altLang="en-US" sz="2200"/>
          </a:p>
        </p:txBody>
      </p:sp>
      <p:graphicFrame>
        <p:nvGraphicFramePr>
          <p:cNvPr id="64520" name="Object 4"/>
          <p:cNvGraphicFramePr>
            <a:graphicFrameLocks noChangeAspect="1"/>
          </p:cNvGraphicFramePr>
          <p:nvPr/>
        </p:nvGraphicFramePr>
        <p:xfrm>
          <a:off x="5867400" y="990600"/>
          <a:ext cx="2943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2" name="Equation" r:id="rId4" imgW="1473200" imgH="228600" progId="Equation.3">
                  <p:embed/>
                </p:oleObj>
              </mc:Choice>
              <mc:Fallback>
                <p:oleObj name="Equation" r:id="rId4" imgW="1473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990600"/>
                        <a:ext cx="2943225" cy="457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5"/>
          <p:cNvGraphicFramePr>
            <a:graphicFrameLocks noChangeAspect="1"/>
          </p:cNvGraphicFramePr>
          <p:nvPr/>
        </p:nvGraphicFramePr>
        <p:xfrm>
          <a:off x="1295400" y="5257800"/>
          <a:ext cx="1160463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3" name="方程式" r:id="rId6" imgW="660400" imgH="457200" progId="Equation.3">
                  <p:embed/>
                </p:oleObj>
              </mc:Choice>
              <mc:Fallback>
                <p:oleObj name="方程式" r:id="rId6" imgW="6604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57800"/>
                        <a:ext cx="1160463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C62EFC4-BF78-4EF1-A12D-5215DB7D50EC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554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57F7F53-FE51-4B6F-8632-A2C9ED9DB9BC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89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4-3 Example 8</a:t>
            </a:r>
          </a:p>
        </p:txBody>
      </p:sp>
      <p:sp>
        <p:nvSpPr>
          <p:cNvPr id="655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Let T : R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 </a:t>
            </a:r>
            <a:r>
              <a:rPr lang="en-US" altLang="zh-TW" sz="2400" dirty="0">
                <a:sym typeface="Symbol" panose="05050102010706020507" pitchFamily="18" charset="2"/>
              </a:rPr>
              <a:t> </a:t>
            </a:r>
            <a:r>
              <a:rPr lang="en-US" altLang="zh-TW" sz="2400" dirty="0"/>
              <a:t>R</a:t>
            </a:r>
            <a:r>
              <a:rPr lang="en-US" altLang="zh-TW" sz="2400" baseline="30000" dirty="0"/>
              <a:t>3</a:t>
            </a:r>
            <a:r>
              <a:rPr lang="en-US" altLang="zh-TW" sz="2400" dirty="0"/>
              <a:t> be the orthogonal projection on </a:t>
            </a:r>
            <a:r>
              <a:rPr lang="en-US" altLang="zh-TW" sz="2400" dirty="0" err="1"/>
              <a:t>xy</a:t>
            </a:r>
            <a:r>
              <a:rPr lang="en-US" altLang="zh-TW" sz="2400" dirty="0"/>
              <a:t>-plane. </a:t>
            </a:r>
          </a:p>
          <a:p>
            <a:pPr eaLnBrk="1" hangingPunct="1"/>
            <a:r>
              <a:rPr lang="en-US" altLang="zh-TW" sz="2400" dirty="0"/>
              <a:t>Vectors in the </a:t>
            </a:r>
            <a:r>
              <a:rPr lang="en-US" altLang="zh-TW" sz="2400" dirty="0" err="1"/>
              <a:t>xy</a:t>
            </a:r>
            <a:r>
              <a:rPr lang="en-US" altLang="zh-TW" sz="2400" dirty="0"/>
              <a:t>-plane </a:t>
            </a:r>
          </a:p>
          <a:p>
            <a:pPr lvl="1" eaLnBrk="1" hangingPunct="1"/>
            <a:r>
              <a:rPr lang="en-US" altLang="zh-TW" sz="2000" dirty="0"/>
              <a:t>mapped into themselves under </a:t>
            </a:r>
            <a:r>
              <a:rPr lang="en-US" altLang="zh-TW" sz="2000" i="1" dirty="0"/>
              <a:t>T</a:t>
            </a:r>
          </a:p>
          <a:p>
            <a:pPr lvl="1" eaLnBrk="1" hangingPunct="1"/>
            <a:r>
              <a:rPr lang="en-US" altLang="zh-TW" sz="2000" dirty="0"/>
              <a:t>each nonzero vector in the </a:t>
            </a:r>
            <a:r>
              <a:rPr lang="en-US" altLang="zh-TW" sz="2000" i="1" dirty="0" err="1"/>
              <a:t>xy</a:t>
            </a:r>
            <a:r>
              <a:rPr lang="en-US" altLang="zh-TW" sz="2000" dirty="0"/>
              <a:t>-plane is an eigenvector corresponding to the eigenvalue </a:t>
            </a:r>
            <a:r>
              <a:rPr lang="el-GR" altLang="zh-TW" sz="2000" dirty="0">
                <a:sym typeface="Symbol" panose="05050102010706020507" pitchFamily="18" charset="2"/>
              </a:rPr>
              <a:t></a:t>
            </a:r>
            <a:r>
              <a:rPr lang="en-US" altLang="zh-TW" sz="2000" dirty="0">
                <a:sym typeface="Symbol" panose="05050102010706020507" pitchFamily="18" charset="2"/>
              </a:rPr>
              <a:t> </a:t>
            </a:r>
            <a:r>
              <a:rPr lang="en-US" altLang="zh-TW" sz="2000" dirty="0"/>
              <a:t>= 1</a:t>
            </a:r>
          </a:p>
          <a:p>
            <a:pPr eaLnBrk="1" hangingPunct="1"/>
            <a:r>
              <a:rPr lang="en-US" altLang="zh-TW" sz="2400" dirty="0"/>
              <a:t>Every vector x along the z-axis</a:t>
            </a:r>
          </a:p>
          <a:p>
            <a:pPr lvl="1" eaLnBrk="1" hangingPunct="1"/>
            <a:r>
              <a:rPr lang="en-US" altLang="zh-TW" sz="2000" dirty="0"/>
              <a:t>mapped into </a:t>
            </a:r>
            <a:r>
              <a:rPr lang="en-US" altLang="zh-TW" sz="2000" b="1" dirty="0"/>
              <a:t>0</a:t>
            </a:r>
            <a:r>
              <a:rPr lang="en-US" altLang="zh-TW" sz="2000" dirty="0"/>
              <a:t> under </a:t>
            </a:r>
            <a:r>
              <a:rPr lang="en-US" altLang="zh-TW" sz="2000" i="1" dirty="0"/>
              <a:t>T</a:t>
            </a:r>
            <a:r>
              <a:rPr lang="en-US" altLang="zh-TW" sz="2000" dirty="0"/>
              <a:t>, which is on the same line as </a:t>
            </a:r>
            <a:r>
              <a:rPr lang="en-US" altLang="zh-TW" sz="2000" b="1" dirty="0"/>
              <a:t>x</a:t>
            </a:r>
          </a:p>
          <a:p>
            <a:pPr lvl="1" eaLnBrk="1" hangingPunct="1"/>
            <a:r>
              <a:rPr lang="en-US" altLang="zh-TW" sz="2000" dirty="0"/>
              <a:t>every nonzero vector on the </a:t>
            </a:r>
            <a:r>
              <a:rPr lang="en-US" altLang="zh-TW" sz="2000" i="1" dirty="0"/>
              <a:t>z</a:t>
            </a:r>
            <a:r>
              <a:rPr lang="en-US" altLang="zh-TW" sz="2000" dirty="0"/>
              <a:t>-axis is an eigenvector corresponding to the eigenvalue 0</a:t>
            </a:r>
          </a:p>
          <a:p>
            <a:pPr eaLnBrk="1" hangingPunct="1"/>
            <a:r>
              <a:rPr lang="en-US" altLang="zh-TW" sz="2400" dirty="0"/>
              <a:t>Vectors not in the </a:t>
            </a:r>
            <a:r>
              <a:rPr lang="en-US" altLang="zh-TW" sz="2400" i="1" dirty="0" err="1"/>
              <a:t>xy</a:t>
            </a:r>
            <a:r>
              <a:rPr lang="en-US" altLang="zh-TW" sz="2400" dirty="0"/>
              <a:t>-plane or along the </a:t>
            </a:r>
            <a:r>
              <a:rPr lang="en-US" altLang="zh-TW" sz="2400" i="1" dirty="0"/>
              <a:t>z</a:t>
            </a:r>
            <a:r>
              <a:rPr lang="en-US" altLang="zh-TW" sz="2400" dirty="0"/>
              <a:t>-axis</a:t>
            </a:r>
          </a:p>
          <a:p>
            <a:pPr lvl="1" eaLnBrk="1" hangingPunct="1"/>
            <a:r>
              <a:rPr lang="en-US" altLang="zh-TW" sz="2000" dirty="0"/>
              <a:t>there are no other eigenvectors or eigenvalues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8DB74FA-D71F-43ED-83AF-2806D12983A6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819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A18AEDCD-A608-44B4-B602-F5D0AE48891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 4-1 Euclidean Inner Product</a:t>
            </a:r>
            <a:endParaRPr lang="zh-TW" altLang="en-US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Definition</a:t>
            </a:r>
          </a:p>
          <a:p>
            <a:pPr lvl="1" eaLnBrk="1" hangingPunct="1"/>
            <a:r>
              <a:rPr lang="en-US" altLang="zh-TW" dirty="0"/>
              <a:t>If </a:t>
            </a:r>
            <a:r>
              <a:rPr lang="en-US" altLang="zh-TW" b="1" dirty="0"/>
              <a:t>u </a:t>
            </a:r>
            <a:r>
              <a:rPr lang="en-US" altLang="zh-TW" dirty="0"/>
              <a:t>= (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,…,u</a:t>
            </a:r>
            <a:r>
              <a:rPr lang="en-US" altLang="zh-TW" i="1" baseline="-25000" dirty="0"/>
              <a:t>n</a:t>
            </a:r>
            <a:r>
              <a:rPr lang="en-US" altLang="zh-TW" dirty="0"/>
              <a:t>), </a:t>
            </a:r>
            <a:r>
              <a:rPr lang="en-US" altLang="zh-TW" b="1" dirty="0"/>
              <a:t>v </a:t>
            </a:r>
            <a:r>
              <a:rPr lang="en-US" altLang="zh-TW" dirty="0"/>
              <a:t>= (</a:t>
            </a:r>
            <a:r>
              <a:rPr lang="en-US" altLang="zh-TW" i="1" dirty="0"/>
              <a:t>v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,v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,…, 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n</a:t>
            </a:r>
            <a:r>
              <a:rPr lang="en-US" altLang="zh-TW" dirty="0"/>
              <a:t>) are vectors in</a:t>
            </a:r>
            <a:r>
              <a:rPr lang="en-US" altLang="zh-TW" i="1" dirty="0"/>
              <a:t> R</a:t>
            </a:r>
            <a:r>
              <a:rPr lang="en-US" altLang="zh-TW" i="1" baseline="30000" dirty="0"/>
              <a:t>n</a:t>
            </a:r>
            <a:r>
              <a:rPr lang="en-US" altLang="zh-TW" dirty="0"/>
              <a:t>, then the </a:t>
            </a:r>
            <a:r>
              <a:rPr lang="en-US" altLang="zh-TW" dirty="0">
                <a:solidFill>
                  <a:srgbClr val="FF0000"/>
                </a:solidFill>
              </a:rPr>
              <a:t>Euclidean inner product </a:t>
            </a:r>
            <a:r>
              <a:rPr lang="en-US" altLang="zh-TW" b="1" dirty="0">
                <a:solidFill>
                  <a:srgbClr val="FF0000"/>
                </a:solidFill>
              </a:rPr>
              <a:t>u </a:t>
            </a:r>
            <a:r>
              <a:rPr lang="en-US" altLang="zh-TW" dirty="0">
                <a:solidFill>
                  <a:srgbClr val="FF0000"/>
                </a:solidFill>
                <a:cs typeface="Times New Roman" panose="02020603050405020304" pitchFamily="18" charset="0"/>
              </a:rPr>
              <a:t>· </a:t>
            </a:r>
            <a:r>
              <a:rPr lang="en-US" altLang="zh-TW" b="1" dirty="0">
                <a:solidFill>
                  <a:srgbClr val="FF0000"/>
                </a:solidFill>
              </a:rPr>
              <a:t>v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 defined by</a:t>
            </a:r>
          </a:p>
          <a:p>
            <a:pPr lvl="1" algn="ctr" eaLnBrk="1" hangingPunct="1">
              <a:buFont typeface="Wingdings" panose="05000000000000000000" pitchFamily="2" charset="2"/>
              <a:buNone/>
            </a:pPr>
            <a:r>
              <a:rPr lang="en-US" altLang="zh-TW" b="1" dirty="0"/>
              <a:t>u </a:t>
            </a:r>
            <a:r>
              <a:rPr lang="en-US" altLang="zh-TW" dirty="0"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cs typeface="Times New Roman" panose="02020603050405020304" pitchFamily="18" charset="0"/>
              </a:rPr>
              <a:t> </a:t>
            </a:r>
            <a:r>
              <a:rPr lang="en-US" altLang="zh-TW" b="1" dirty="0"/>
              <a:t>v = </a:t>
            </a:r>
            <a:r>
              <a:rPr lang="en-US" altLang="zh-TW" i="1" dirty="0"/>
              <a:t>u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v</a:t>
            </a:r>
            <a:r>
              <a:rPr lang="en-US" altLang="zh-TW" baseline="-25000" dirty="0"/>
              <a:t>1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+ u</a:t>
            </a:r>
            <a:r>
              <a:rPr lang="en-US" altLang="zh-TW" baseline="-25000" dirty="0"/>
              <a:t>2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v</a:t>
            </a:r>
            <a:r>
              <a:rPr lang="en-US" altLang="zh-TW" baseline="-25000" dirty="0"/>
              <a:t>2 </a:t>
            </a:r>
            <a:r>
              <a:rPr lang="en-US" altLang="zh-TW" i="1" dirty="0"/>
              <a:t>+</a:t>
            </a:r>
            <a:r>
              <a:rPr lang="en-US" altLang="zh-TW" i="1" baseline="-25000" dirty="0"/>
              <a:t> </a:t>
            </a:r>
            <a:r>
              <a:rPr lang="en-US" altLang="zh-TW" i="1" dirty="0"/>
              <a:t>… + u</a:t>
            </a:r>
            <a:r>
              <a:rPr lang="en-US" altLang="zh-TW" i="1" baseline="-25000" dirty="0"/>
              <a:t>n </a:t>
            </a:r>
            <a:r>
              <a:rPr lang="en-US" altLang="zh-TW" i="1" dirty="0" err="1"/>
              <a:t>v</a:t>
            </a:r>
            <a:r>
              <a:rPr lang="en-US" altLang="zh-TW" i="1" baseline="-25000" dirty="0" err="1"/>
              <a:t>n</a:t>
            </a:r>
            <a:endParaRPr lang="en-US" altLang="zh-TW" dirty="0"/>
          </a:p>
          <a:p>
            <a:pPr eaLnBrk="1" hangingPunct="1"/>
            <a:r>
              <a:rPr lang="tr-TR" altLang="zh-TW" dirty="0"/>
              <a:t>Later: </a:t>
            </a:r>
            <a:r>
              <a:rPr lang="en-US" altLang="zh-TW" b="1" dirty="0"/>
              <a:t>u </a:t>
            </a:r>
            <a:r>
              <a:rPr lang="en-US" altLang="zh-TW" dirty="0">
                <a:cs typeface="Times New Roman" panose="02020603050405020304" pitchFamily="18" charset="0"/>
              </a:rPr>
              <a:t>·</a:t>
            </a:r>
            <a:r>
              <a:rPr lang="en-US" altLang="zh-TW" b="1" dirty="0">
                <a:cs typeface="Times New Roman" panose="02020603050405020304" pitchFamily="18" charset="0"/>
              </a:rPr>
              <a:t> </a:t>
            </a:r>
            <a:r>
              <a:rPr lang="en-US" altLang="zh-TW" b="1" dirty="0"/>
              <a:t>v </a:t>
            </a:r>
            <a:r>
              <a:rPr lang="tr-TR" altLang="zh-TW" b="1" dirty="0"/>
              <a:t> </a:t>
            </a:r>
            <a:r>
              <a:rPr lang="tr-TR" altLang="zh-TW" dirty="0"/>
              <a:t>is a special case of </a:t>
            </a:r>
            <a:r>
              <a:rPr lang="tr-TR" altLang="zh-TW" dirty="0" smtClean="0"/>
              <a:t>the more </a:t>
            </a:r>
            <a:r>
              <a:rPr lang="tr-TR" altLang="zh-TW" dirty="0"/>
              <a:t>general</a:t>
            </a:r>
            <a:r>
              <a:rPr lang="tr-TR" altLang="zh-TW" b="1" dirty="0"/>
              <a:t> &lt;</a:t>
            </a:r>
            <a:r>
              <a:rPr lang="en-US" altLang="zh-TW" b="1" dirty="0"/>
              <a:t>u </a:t>
            </a:r>
            <a:r>
              <a:rPr lang="tr-TR" altLang="zh-TW" b="1" dirty="0">
                <a:cs typeface="Times New Roman" panose="02020603050405020304" pitchFamily="18" charset="0"/>
              </a:rPr>
              <a:t>,</a:t>
            </a:r>
            <a:r>
              <a:rPr lang="en-US" altLang="zh-TW" b="1" dirty="0">
                <a:cs typeface="Times New Roman" panose="02020603050405020304" pitchFamily="18" charset="0"/>
              </a:rPr>
              <a:t> </a:t>
            </a:r>
            <a:r>
              <a:rPr lang="en-US" altLang="zh-TW" b="1" dirty="0"/>
              <a:t>v</a:t>
            </a:r>
            <a:r>
              <a:rPr lang="tr-TR" altLang="zh-TW" b="1" dirty="0"/>
              <a:t>&gt;</a:t>
            </a:r>
            <a:r>
              <a:rPr lang="en-US" altLang="zh-TW" b="1" dirty="0"/>
              <a:t> </a:t>
            </a:r>
          </a:p>
          <a:p>
            <a:pPr eaLnBrk="1" hangingPunct="1"/>
            <a:r>
              <a:rPr lang="en-US" altLang="zh-TW" dirty="0"/>
              <a:t>Example 1</a:t>
            </a:r>
          </a:p>
          <a:p>
            <a:pPr lvl="1" eaLnBrk="1" hangingPunct="1"/>
            <a:r>
              <a:rPr lang="en-US" altLang="zh-TW" dirty="0"/>
              <a:t>The Euclidean inner product of the vectors  </a:t>
            </a:r>
            <a:r>
              <a:rPr lang="en-US" altLang="zh-TW" b="1" dirty="0"/>
              <a:t>u </a:t>
            </a:r>
            <a:r>
              <a:rPr lang="en-US" altLang="zh-TW" dirty="0"/>
              <a:t>= (-1,3,5,7) and </a:t>
            </a:r>
            <a:r>
              <a:rPr lang="en-US" altLang="zh-TW" b="1" dirty="0"/>
              <a:t>v </a:t>
            </a:r>
            <a:r>
              <a:rPr lang="en-US" altLang="zh-TW" dirty="0"/>
              <a:t>= (5,-4,7,0) in </a:t>
            </a:r>
            <a:r>
              <a:rPr lang="en-US" altLang="zh-TW" i="1" dirty="0"/>
              <a:t>R</a:t>
            </a:r>
            <a:r>
              <a:rPr lang="en-US" altLang="zh-TW" baseline="30000" dirty="0"/>
              <a:t>4</a:t>
            </a:r>
            <a:r>
              <a:rPr lang="en-US" altLang="zh-TW" dirty="0"/>
              <a:t> is </a:t>
            </a:r>
          </a:p>
          <a:p>
            <a:pPr lvl="1" algn="ctr" eaLnBrk="1" hangingPunct="1">
              <a:buFont typeface="Wingdings" panose="05000000000000000000" pitchFamily="2" charset="2"/>
              <a:buNone/>
            </a:pPr>
            <a:r>
              <a:rPr lang="en-US" altLang="zh-TW" b="1" dirty="0"/>
              <a:t>u </a:t>
            </a:r>
            <a:r>
              <a:rPr lang="en-US" altLang="zh-TW" dirty="0">
                <a:cs typeface="Times New Roman" panose="02020603050405020304" pitchFamily="18" charset="0"/>
              </a:rPr>
              <a:t>·</a:t>
            </a:r>
            <a:r>
              <a:rPr lang="ar-SA" altLang="zh-TW" dirty="0"/>
              <a:t> </a:t>
            </a:r>
            <a:r>
              <a:rPr lang="en-US" altLang="zh-TW" b="1" dirty="0"/>
              <a:t>v </a:t>
            </a:r>
            <a:r>
              <a:rPr lang="en-US" altLang="zh-TW" dirty="0"/>
              <a:t>= (-1)(5) + (3)(-4) + (5)(7) + (7)(0) = 18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3BF2D4E-D6E4-4793-A91E-B2B5B5BD3B21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6564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D5F7F24D-8DF7-44BE-B21E-ABA551DBDF53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90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/>
              <a:t>4-3 Example 8 (continue)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characteristic equation of </a:t>
            </a:r>
            <a:r>
              <a:rPr lang="en-US" altLang="zh-TW" sz="2200" i="1"/>
              <a:t>A</a:t>
            </a:r>
            <a:r>
              <a:rPr lang="en-US" altLang="zh-TW" sz="2200"/>
              <a:t> is</a:t>
            </a:r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eigenvectors of the matrix </a:t>
            </a:r>
            <a:r>
              <a:rPr lang="en-US" altLang="zh-TW" sz="2200" i="1"/>
              <a:t>A </a:t>
            </a:r>
            <a:r>
              <a:rPr lang="en-US" altLang="zh-TW" sz="2200"/>
              <a:t>corresponding to an eigenvalue </a:t>
            </a:r>
            <a:r>
              <a:rPr lang="el-GR" altLang="zh-TW" sz="2200"/>
              <a:t>λ</a:t>
            </a:r>
            <a:r>
              <a:rPr lang="en-US" altLang="zh-TW" sz="2200"/>
              <a:t> are the nonzero solutions of</a:t>
            </a:r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If </a:t>
            </a:r>
            <a:r>
              <a:rPr lang="el-GR" altLang="zh-TW" sz="2200">
                <a:sym typeface="Symbol" panose="05050102010706020507" pitchFamily="18" charset="2"/>
              </a:rPr>
              <a:t></a:t>
            </a:r>
            <a:r>
              <a:rPr lang="en-US" altLang="zh-TW" sz="2200">
                <a:sym typeface="Symbol" panose="05050102010706020507" pitchFamily="18" charset="2"/>
              </a:rPr>
              <a:t> </a:t>
            </a:r>
            <a:r>
              <a:rPr lang="en-US" altLang="zh-TW" sz="2200"/>
              <a:t>= 0, this system is</a:t>
            </a:r>
            <a:endParaRPr lang="zh-TW" altLang="en-US" sz="22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lvl="1" eaLnBrk="1" hangingPunct="1">
              <a:lnSpc>
                <a:spcPct val="90000"/>
              </a:lnSpc>
            </a:pPr>
            <a:endParaRPr lang="zh-TW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zh-TW" sz="2200"/>
              <a:t>The vectors are along the </a:t>
            </a:r>
            <a:r>
              <a:rPr lang="en-US" altLang="zh-TW" sz="2200" i="1"/>
              <a:t>z</a:t>
            </a:r>
            <a:r>
              <a:rPr lang="en-US" altLang="zh-TW" sz="2200"/>
              <a:t>-axis</a:t>
            </a:r>
          </a:p>
        </p:txBody>
      </p:sp>
      <p:graphicFrame>
        <p:nvGraphicFramePr>
          <p:cNvPr id="66567" name="Object 4"/>
          <p:cNvGraphicFramePr>
            <a:graphicFrameLocks noChangeAspect="1"/>
          </p:cNvGraphicFramePr>
          <p:nvPr/>
        </p:nvGraphicFramePr>
        <p:xfrm>
          <a:off x="2133600" y="1943100"/>
          <a:ext cx="48180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3" name="方程式" r:id="rId4" imgW="3200400" imgH="711000" progId="Equation.3">
                  <p:embed/>
                </p:oleObj>
              </mc:Choice>
              <mc:Fallback>
                <p:oleObj name="方程式" r:id="rId4" imgW="320040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943100"/>
                        <a:ext cx="48180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8" name="Object 5"/>
          <p:cNvGraphicFramePr>
            <a:graphicFrameLocks noChangeAspect="1"/>
          </p:cNvGraphicFramePr>
          <p:nvPr/>
        </p:nvGraphicFramePr>
        <p:xfrm>
          <a:off x="4152900" y="3379788"/>
          <a:ext cx="2551113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4" name="Equation" r:id="rId6" imgW="1714500" imgH="711200" progId="Equation.3">
                  <p:embed/>
                </p:oleObj>
              </mc:Choice>
              <mc:Fallback>
                <p:oleObj name="Equation" r:id="rId6" imgW="1714500" imgH="71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3379788"/>
                        <a:ext cx="2551113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6"/>
          <p:cNvGraphicFramePr>
            <a:graphicFrameLocks noChangeAspect="1"/>
          </p:cNvGraphicFramePr>
          <p:nvPr/>
        </p:nvGraphicFramePr>
        <p:xfrm>
          <a:off x="2286000" y="4689475"/>
          <a:ext cx="2439988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5" name="方程式" r:id="rId8" imgW="1625600" imgH="711200" progId="Equation.3">
                  <p:embed/>
                </p:oleObj>
              </mc:Choice>
              <mc:Fallback>
                <p:oleObj name="方程式" r:id="rId8" imgW="16256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689475"/>
                        <a:ext cx="2439988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7"/>
          <p:cNvGraphicFramePr>
            <a:graphicFrameLocks noChangeAspect="1"/>
          </p:cNvGraphicFramePr>
          <p:nvPr/>
        </p:nvGraphicFramePr>
        <p:xfrm>
          <a:off x="5853113" y="4699000"/>
          <a:ext cx="100488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6" name="方程式" r:id="rId10" imgW="672808" imgH="710891" progId="Equation.3">
                  <p:embed/>
                </p:oleObj>
              </mc:Choice>
              <mc:Fallback>
                <p:oleObj name="方程式" r:id="rId10" imgW="672808" imgH="71089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4699000"/>
                        <a:ext cx="100488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1" name="AutoShape 8"/>
          <p:cNvSpPr>
            <a:spLocks noChangeArrowheads="1"/>
          </p:cNvSpPr>
          <p:nvPr/>
        </p:nvSpPr>
        <p:spPr bwMode="auto">
          <a:xfrm>
            <a:off x="5105400" y="5099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graphicFrame>
        <p:nvGraphicFramePr>
          <p:cNvPr id="66572" name="Object 12"/>
          <p:cNvGraphicFramePr>
            <a:graphicFrameLocks noChangeAspect="1"/>
          </p:cNvGraphicFramePr>
          <p:nvPr/>
        </p:nvGraphicFramePr>
        <p:xfrm>
          <a:off x="6324600" y="457200"/>
          <a:ext cx="137160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27" name="方程式" r:id="rId12" imgW="787400" imgH="711200" progId="Equation.3">
                  <p:embed/>
                </p:oleObj>
              </mc:Choice>
              <mc:Fallback>
                <p:oleObj name="方程式" r:id="rId12" imgW="787400" imgH="711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57200"/>
                        <a:ext cx="1371600" cy="12398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67851731-ED55-47BD-B614-807DF8216F20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7588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FDC061DC-D8A6-44E8-A9DA-4C53609EA2A4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91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TW"/>
              <a:t>4-3 Example 8 (continue) </a:t>
            </a:r>
          </a:p>
        </p:txBody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/>
            <a:r>
              <a:rPr lang="en-US" altLang="zh-TW" sz="2200"/>
              <a:t>If </a:t>
            </a:r>
            <a:r>
              <a:rPr lang="el-GR" altLang="zh-TW" sz="2200">
                <a:sym typeface="Symbol" panose="05050102010706020507" pitchFamily="18" charset="2"/>
              </a:rPr>
              <a:t></a:t>
            </a:r>
            <a:r>
              <a:rPr lang="en-US" altLang="zh-TW" sz="2200">
                <a:sym typeface="Symbol" panose="05050102010706020507" pitchFamily="18" charset="2"/>
              </a:rPr>
              <a:t> </a:t>
            </a:r>
            <a:r>
              <a:rPr lang="en-US" altLang="zh-TW" sz="2200"/>
              <a:t>= 1, the system is</a:t>
            </a:r>
            <a:endParaRPr lang="zh-TW" altLang="en-US" sz="2200"/>
          </a:p>
          <a:p>
            <a:pPr lvl="1" eaLnBrk="1" hangingPunct="1"/>
            <a:endParaRPr lang="en-US" altLang="zh-TW" sz="2000"/>
          </a:p>
          <a:p>
            <a:pPr lvl="1" eaLnBrk="1" hangingPunct="1"/>
            <a:endParaRPr lang="zh-TW" altLang="en-US" sz="2000"/>
          </a:p>
          <a:p>
            <a:pPr lvl="1" eaLnBrk="1" hangingPunct="1"/>
            <a:endParaRPr lang="zh-TW" altLang="en-US" sz="2000"/>
          </a:p>
          <a:p>
            <a:pPr lvl="1" eaLnBrk="1" hangingPunct="1"/>
            <a:endParaRPr lang="zh-TW" altLang="en-US" sz="2000"/>
          </a:p>
          <a:p>
            <a:pPr eaLnBrk="1" hangingPunct="1"/>
            <a:r>
              <a:rPr lang="en-US" altLang="zh-TW" sz="2200"/>
              <a:t>The vectors are along the </a:t>
            </a:r>
            <a:r>
              <a:rPr lang="en-US" altLang="zh-TW" sz="2200" i="1"/>
              <a:t>xy</a:t>
            </a:r>
            <a:r>
              <a:rPr lang="en-US" altLang="zh-TW" sz="2200"/>
              <a:t>-plane</a:t>
            </a:r>
            <a:endParaRPr lang="zh-TW" altLang="en-US" sz="2200"/>
          </a:p>
        </p:txBody>
      </p:sp>
      <p:graphicFrame>
        <p:nvGraphicFramePr>
          <p:cNvPr id="67591" name="Object 4"/>
          <p:cNvGraphicFramePr>
            <a:graphicFrameLocks noChangeAspect="1"/>
          </p:cNvGraphicFramePr>
          <p:nvPr/>
        </p:nvGraphicFramePr>
        <p:xfrm>
          <a:off x="1828800" y="2057400"/>
          <a:ext cx="2084388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4" name="方程式" r:id="rId4" imgW="1231366" imgH="710891" progId="Equation.3">
                  <p:embed/>
                </p:oleObj>
              </mc:Choice>
              <mc:Fallback>
                <p:oleObj name="方程式" r:id="rId4" imgW="1231366" imgH="71089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2084388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2" name="Object 5"/>
          <p:cNvGraphicFramePr>
            <a:graphicFrameLocks noChangeAspect="1"/>
          </p:cNvGraphicFramePr>
          <p:nvPr/>
        </p:nvGraphicFramePr>
        <p:xfrm>
          <a:off x="5105400" y="2133600"/>
          <a:ext cx="101441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5" name="方程式" r:id="rId6" imgW="672808" imgH="710891" progId="Equation.3">
                  <p:embed/>
                </p:oleObj>
              </mc:Choice>
              <mc:Fallback>
                <p:oleObj name="方程式" r:id="rId6" imgW="672808" imgH="7108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133600"/>
                        <a:ext cx="101441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3" name="AutoShape 6"/>
          <p:cNvSpPr>
            <a:spLocks noChangeArrowheads="1"/>
          </p:cNvSpPr>
          <p:nvPr/>
        </p:nvSpPr>
        <p:spPr bwMode="auto">
          <a:xfrm>
            <a:off x="4267200" y="25146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C2D1B99-49F3-4F66-8767-1EBE49BE75C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861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C78252E-79D7-4469-9107-D3373E609877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92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Theorem 4.3.4 (Equivalent Statements)</a:t>
            </a: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If </a:t>
            </a:r>
            <a:r>
              <a:rPr lang="en-US" altLang="zh-TW" i="1" dirty="0"/>
              <a:t>A</a:t>
            </a:r>
            <a:r>
              <a:rPr lang="en-US" altLang="zh-TW" dirty="0"/>
              <a:t> is an </a:t>
            </a:r>
            <a:r>
              <a:rPr lang="en-US" altLang="zh-TW" i="1" dirty="0" err="1"/>
              <a:t>n</a:t>
            </a:r>
            <a:r>
              <a:rPr lang="en-US" altLang="zh-TW" dirty="0" err="1">
                <a:sym typeface="Symbol" panose="05050102010706020507" pitchFamily="18" charset="2"/>
              </a:rPr>
              <a:t></a:t>
            </a:r>
            <a:r>
              <a:rPr lang="en-US" altLang="zh-TW" i="1" dirty="0" err="1"/>
              <a:t>n</a:t>
            </a:r>
            <a:r>
              <a:rPr lang="en-US" altLang="zh-TW" dirty="0"/>
              <a:t> matrix, and if </a:t>
            </a:r>
            <a:r>
              <a:rPr lang="en-US" altLang="zh-TW" i="1" dirty="0"/>
              <a:t>T</a:t>
            </a:r>
            <a:r>
              <a:rPr lang="en-US" altLang="zh-TW" i="1" baseline="-25000" dirty="0"/>
              <a:t>A </a:t>
            </a:r>
            <a:r>
              <a:rPr lang="en-US" altLang="zh-TW" dirty="0"/>
              <a:t>:</a:t>
            </a:r>
            <a:r>
              <a:rPr lang="en-US" altLang="zh-TW" i="1" dirty="0"/>
              <a:t> R</a:t>
            </a:r>
            <a:r>
              <a:rPr lang="en-US" altLang="zh-TW" i="1" baseline="30000" dirty="0"/>
              <a:t>n </a:t>
            </a:r>
            <a:r>
              <a:rPr lang="en-US" altLang="zh-TW" dirty="0">
                <a:ea typeface="BatangChe" pitchFamily="49" charset="-128"/>
                <a:sym typeface="Symbol" panose="05050102010706020507" pitchFamily="18" charset="2"/>
              </a:rPr>
              <a:t> </a:t>
            </a:r>
            <a:r>
              <a:rPr lang="en-US" altLang="zh-TW" i="1" dirty="0">
                <a:ea typeface="BatangChe" pitchFamily="49" charset="-128"/>
              </a:rPr>
              <a:t>R</a:t>
            </a:r>
            <a:r>
              <a:rPr lang="en-US" altLang="zh-TW" i="1" baseline="30000" dirty="0">
                <a:ea typeface="BatangChe" pitchFamily="49" charset="-128"/>
              </a:rPr>
              <a:t>n</a:t>
            </a:r>
            <a:r>
              <a:rPr lang="en-US" altLang="zh-TW" i="1" dirty="0">
                <a:ea typeface="BatangChe" pitchFamily="49" charset="-128"/>
              </a:rPr>
              <a:t> </a:t>
            </a:r>
            <a:r>
              <a:rPr lang="en-US" altLang="zh-TW" dirty="0">
                <a:ea typeface="BatangChe" pitchFamily="49" charset="-128"/>
              </a:rPr>
              <a:t>is multiplication</a:t>
            </a:r>
            <a:r>
              <a:rPr lang="en-US" altLang="zh-TW" i="1" dirty="0">
                <a:ea typeface="BatangChe" pitchFamily="49" charset="-128"/>
              </a:rPr>
              <a:t> </a:t>
            </a:r>
            <a:r>
              <a:rPr lang="en-US" altLang="zh-TW" dirty="0">
                <a:ea typeface="BatangChe" pitchFamily="49" charset="-128"/>
              </a:rPr>
              <a:t>by</a:t>
            </a:r>
            <a:r>
              <a:rPr lang="en-US" altLang="zh-TW" i="1" dirty="0">
                <a:ea typeface="BatangChe" pitchFamily="49" charset="-128"/>
              </a:rPr>
              <a:t> A</a:t>
            </a:r>
            <a:r>
              <a:rPr lang="en-US" altLang="zh-TW" dirty="0"/>
              <a:t>, then the following are equivalent.</a:t>
            </a:r>
          </a:p>
          <a:p>
            <a:pPr lvl="1" eaLnBrk="1" hangingPunct="1"/>
            <a:r>
              <a:rPr lang="en-US" altLang="zh-TW" i="1" dirty="0"/>
              <a:t>A</a:t>
            </a:r>
            <a:r>
              <a:rPr lang="en-US" altLang="zh-TW" dirty="0"/>
              <a:t> is invertible</a:t>
            </a:r>
          </a:p>
          <a:p>
            <a:pPr lvl="1" eaLnBrk="1" hangingPunct="1"/>
            <a:r>
              <a:rPr lang="en-US" altLang="zh-TW" i="1" dirty="0"/>
              <a:t>A</a:t>
            </a:r>
            <a:r>
              <a:rPr lang="en-US" altLang="zh-TW" b="1" dirty="0"/>
              <a:t>x </a:t>
            </a:r>
            <a:r>
              <a:rPr lang="en-US" altLang="zh-TW" i="1" dirty="0"/>
              <a:t>= </a:t>
            </a:r>
            <a:r>
              <a:rPr lang="en-US" altLang="zh-TW" b="1" dirty="0"/>
              <a:t>0</a:t>
            </a:r>
            <a:r>
              <a:rPr lang="en-US" altLang="zh-TW" dirty="0"/>
              <a:t> has only the trivial solution</a:t>
            </a:r>
          </a:p>
          <a:p>
            <a:pPr lvl="1" eaLnBrk="1" hangingPunct="1"/>
            <a:r>
              <a:rPr lang="en-US" altLang="zh-TW" dirty="0"/>
              <a:t>The reduced row-echelon form of </a:t>
            </a:r>
            <a:r>
              <a:rPr lang="en-US" altLang="zh-TW" i="1" dirty="0"/>
              <a:t>A</a:t>
            </a:r>
            <a:r>
              <a:rPr lang="en-US" altLang="zh-TW" dirty="0"/>
              <a:t> is</a:t>
            </a:r>
            <a:r>
              <a:rPr lang="en-US" altLang="zh-TW" i="1" dirty="0"/>
              <a:t> I</a:t>
            </a:r>
            <a:r>
              <a:rPr lang="en-US" altLang="zh-TW" i="1" baseline="-25000" dirty="0"/>
              <a:t>n</a:t>
            </a:r>
          </a:p>
          <a:p>
            <a:pPr lvl="1" eaLnBrk="1" hangingPunct="1"/>
            <a:r>
              <a:rPr lang="en-US" altLang="zh-TW" i="1" dirty="0"/>
              <a:t>A</a:t>
            </a:r>
            <a:r>
              <a:rPr lang="en-US" altLang="zh-TW" dirty="0"/>
              <a:t> is expressible as a product of elementary matrices</a:t>
            </a:r>
          </a:p>
          <a:p>
            <a:pPr lvl="1" eaLnBrk="1" hangingPunct="1"/>
            <a:r>
              <a:rPr lang="en-US" altLang="zh-TW" i="1" dirty="0"/>
              <a:t>A</a:t>
            </a:r>
            <a:r>
              <a:rPr lang="en-US" altLang="zh-TW" b="1" dirty="0"/>
              <a:t>x </a:t>
            </a:r>
            <a:r>
              <a:rPr lang="en-US" altLang="zh-TW" dirty="0"/>
              <a:t>=</a:t>
            </a:r>
            <a:r>
              <a:rPr lang="en-US" altLang="zh-TW" b="1" dirty="0"/>
              <a:t> b</a:t>
            </a:r>
            <a:r>
              <a:rPr lang="en-US" altLang="zh-TW" dirty="0"/>
              <a:t> is consistent for every </a:t>
            </a:r>
            <a:r>
              <a:rPr lang="en-US" altLang="zh-TW" i="1" dirty="0"/>
              <a:t>n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1 matrix </a:t>
            </a:r>
            <a:r>
              <a:rPr lang="en-US" altLang="zh-TW" b="1" dirty="0"/>
              <a:t>b</a:t>
            </a:r>
          </a:p>
          <a:p>
            <a:pPr lvl="1" eaLnBrk="1" hangingPunct="1"/>
            <a:r>
              <a:rPr lang="en-US" altLang="zh-TW" i="1" dirty="0"/>
              <a:t>A</a:t>
            </a:r>
            <a:r>
              <a:rPr lang="en-US" altLang="zh-TW" b="1" dirty="0"/>
              <a:t>x </a:t>
            </a:r>
            <a:r>
              <a:rPr lang="en-US" altLang="zh-TW" dirty="0"/>
              <a:t>=</a:t>
            </a:r>
            <a:r>
              <a:rPr lang="en-US" altLang="zh-TW" b="1" dirty="0"/>
              <a:t> b</a:t>
            </a:r>
            <a:r>
              <a:rPr lang="en-US" altLang="zh-TW" dirty="0"/>
              <a:t> has exactly one solution for every </a:t>
            </a:r>
            <a:r>
              <a:rPr lang="en-US" altLang="zh-TW" i="1" dirty="0"/>
              <a:t>n</a:t>
            </a:r>
            <a:r>
              <a:rPr lang="en-US" altLang="zh-TW" dirty="0">
                <a:sym typeface="Symbol" panose="05050102010706020507" pitchFamily="18" charset="2"/>
              </a:rPr>
              <a:t></a:t>
            </a:r>
            <a:r>
              <a:rPr lang="en-US" altLang="zh-TW" dirty="0"/>
              <a:t>1 matrix </a:t>
            </a:r>
            <a:r>
              <a:rPr lang="en-US" altLang="zh-TW" b="1" dirty="0"/>
              <a:t>b</a:t>
            </a:r>
          </a:p>
          <a:p>
            <a:pPr lvl="1" eaLnBrk="1" hangingPunct="1"/>
            <a:r>
              <a:rPr lang="en-US" altLang="zh-TW" dirty="0" err="1"/>
              <a:t>det</a:t>
            </a:r>
            <a:r>
              <a:rPr lang="en-US" altLang="zh-TW" dirty="0"/>
              <a:t>(</a:t>
            </a:r>
            <a:r>
              <a:rPr lang="en-US" altLang="zh-TW" i="1" dirty="0"/>
              <a:t>A</a:t>
            </a:r>
            <a:r>
              <a:rPr lang="en-US" altLang="zh-TW" dirty="0"/>
              <a:t>) </a:t>
            </a:r>
            <a:r>
              <a:rPr lang="en-US" altLang="zh-TW" dirty="0">
                <a:sym typeface="Symbol" panose="05050102010706020507" pitchFamily="18" charset="2"/>
              </a:rPr>
              <a:t> </a:t>
            </a:r>
            <a:r>
              <a:rPr lang="en-US" altLang="zh-TW" dirty="0"/>
              <a:t>0</a:t>
            </a:r>
            <a:r>
              <a:rPr lang="tr-TR" altLang="zh-TW" dirty="0"/>
              <a:t> (</a:t>
            </a:r>
            <a:r>
              <a:rPr lang="tr-TR" altLang="zh-TW" dirty="0">
                <a:solidFill>
                  <a:srgbClr val="00B050"/>
                </a:solidFill>
              </a:rPr>
              <a:t>0 is not an </a:t>
            </a:r>
            <a:r>
              <a:rPr lang="tr-TR" altLang="zh-TW" dirty="0" err="1">
                <a:solidFill>
                  <a:srgbClr val="00B050"/>
                </a:solidFill>
              </a:rPr>
              <a:t>eigenvalue</a:t>
            </a:r>
            <a:r>
              <a:rPr lang="tr-TR" altLang="zh-TW" dirty="0"/>
              <a:t>!)</a:t>
            </a:r>
            <a:endParaRPr lang="en-US" altLang="zh-TW" dirty="0"/>
          </a:p>
          <a:p>
            <a:pPr lvl="1" eaLnBrk="1" hangingPunct="1"/>
            <a:r>
              <a:rPr lang="en-US" altLang="zh-TW" dirty="0">
                <a:solidFill>
                  <a:srgbClr val="CC0000"/>
                </a:solidFill>
              </a:rPr>
              <a:t>The range of </a:t>
            </a:r>
            <a:r>
              <a:rPr lang="en-US" altLang="zh-TW" i="1" dirty="0">
                <a:solidFill>
                  <a:srgbClr val="CC0000"/>
                </a:solidFill>
              </a:rPr>
              <a:t>T</a:t>
            </a:r>
            <a:r>
              <a:rPr lang="en-US" altLang="zh-TW" i="1" baseline="-25000" dirty="0">
                <a:solidFill>
                  <a:srgbClr val="CC0000"/>
                </a:solidFill>
              </a:rPr>
              <a:t>A</a:t>
            </a:r>
            <a:r>
              <a:rPr lang="en-US" altLang="zh-TW" dirty="0">
                <a:solidFill>
                  <a:srgbClr val="CC0000"/>
                </a:solidFill>
              </a:rPr>
              <a:t> is </a:t>
            </a:r>
            <a:r>
              <a:rPr lang="en-US" altLang="zh-TW" i="1" dirty="0">
                <a:solidFill>
                  <a:srgbClr val="CC0000"/>
                </a:solidFill>
              </a:rPr>
              <a:t>R</a:t>
            </a:r>
            <a:r>
              <a:rPr lang="en-US" altLang="zh-TW" i="1" baseline="30000" dirty="0">
                <a:solidFill>
                  <a:srgbClr val="CC0000"/>
                </a:solidFill>
              </a:rPr>
              <a:t>n</a:t>
            </a:r>
          </a:p>
          <a:p>
            <a:pPr lvl="1" eaLnBrk="1" hangingPunct="1"/>
            <a:r>
              <a:rPr lang="en-US" altLang="zh-TW" i="1" dirty="0">
                <a:solidFill>
                  <a:srgbClr val="CC0000"/>
                </a:solidFill>
              </a:rPr>
              <a:t>T</a:t>
            </a:r>
            <a:r>
              <a:rPr lang="en-US" altLang="zh-TW" i="1" baseline="-25000" dirty="0">
                <a:solidFill>
                  <a:srgbClr val="CC0000"/>
                </a:solidFill>
              </a:rPr>
              <a:t>A</a:t>
            </a:r>
            <a:r>
              <a:rPr lang="en-US" altLang="zh-TW" dirty="0">
                <a:solidFill>
                  <a:srgbClr val="CC0000"/>
                </a:solidFill>
              </a:rPr>
              <a:t> is one-to-one</a:t>
            </a:r>
            <a:endParaRPr lang="zh-TW" altLang="en-US" dirty="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54C52CB0-0007-4F13-8D54-33BEF83C1F22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6963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B12C363-A300-46C4-97A6-DC9F73330E1A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93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96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Chapter Content</a:t>
            </a: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Euclidean </a:t>
            </a:r>
            <a:r>
              <a:rPr lang="en-US" altLang="zh-TW" i="1"/>
              <a:t>n</a:t>
            </a:r>
            <a:r>
              <a:rPr lang="en-US" altLang="zh-TW"/>
              <a:t>-Space</a:t>
            </a:r>
          </a:p>
          <a:p>
            <a:pPr eaLnBrk="1" hangingPunct="1"/>
            <a:r>
              <a:rPr lang="en-US" altLang="zh-TW"/>
              <a:t>Linear Transformations from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</a:p>
          <a:p>
            <a:pPr eaLnBrk="1" hangingPunct="1"/>
            <a:r>
              <a:rPr lang="en-US" altLang="zh-TW"/>
              <a:t>Properties of Linear Transformations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 </a:t>
            </a:r>
          </a:p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Linear Transformations and Polynomials</a:t>
            </a:r>
            <a:endParaRPr lang="zh-TW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4-4 Example 1</a:t>
            </a:r>
            <a:endParaRPr lang="zh-TW" altLang="en-US"/>
          </a:p>
        </p:txBody>
      </p:sp>
      <p:sp>
        <p:nvSpPr>
          <p:cNvPr id="70659" name="內容版面配置區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r>
              <a:rPr lang="en-US" altLang="zh-TW"/>
              <a:t>Correspondence between polynomials and vectors</a:t>
            </a:r>
          </a:p>
          <a:p>
            <a:pPr lvl="1"/>
            <a:r>
              <a:rPr lang="en-US" altLang="zh-TW"/>
              <a:t>Consider the quadratic function </a:t>
            </a:r>
            <a:r>
              <a:rPr lang="en-US" altLang="zh-TW" i="1"/>
              <a:t>p</a:t>
            </a:r>
            <a:r>
              <a:rPr lang="en-US" altLang="zh-TW"/>
              <a:t>(</a:t>
            </a:r>
            <a:r>
              <a:rPr lang="en-US" altLang="zh-TW" i="1"/>
              <a:t>x</a:t>
            </a:r>
            <a:r>
              <a:rPr lang="en-US" altLang="zh-TW"/>
              <a:t>)=</a:t>
            </a:r>
            <a:r>
              <a:rPr lang="en-US" altLang="zh-TW" i="1"/>
              <a:t>ax</a:t>
            </a:r>
            <a:r>
              <a:rPr lang="en-US" altLang="zh-TW" i="1" baseline="30000"/>
              <a:t>2</a:t>
            </a:r>
            <a:r>
              <a:rPr lang="en-US" altLang="zh-TW" i="1"/>
              <a:t>+bx+c </a:t>
            </a:r>
          </a:p>
          <a:p>
            <a:pPr lvl="1"/>
            <a:r>
              <a:rPr lang="en-US" altLang="zh-TW"/>
              <a:t>define the vector</a:t>
            </a:r>
          </a:p>
          <a:p>
            <a:pPr lvl="1">
              <a:buFont typeface="Wingdings" panose="05000000000000000000" pitchFamily="2" charset="2"/>
              <a:buNone/>
            </a:pPr>
            <a:endParaRPr lang="zh-TW" altLang="en-US"/>
          </a:p>
        </p:txBody>
      </p:sp>
      <p:sp>
        <p:nvSpPr>
          <p:cNvPr id="7066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0AE8F90-8ADE-4F1E-99D6-30D29C6D979A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066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2B979BB-0346-43CA-8C78-E4EDF1FC86B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94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0663" name="Object 2"/>
          <p:cNvGraphicFramePr>
            <a:graphicFrameLocks noChangeAspect="1"/>
          </p:cNvGraphicFramePr>
          <p:nvPr/>
        </p:nvGraphicFramePr>
        <p:xfrm>
          <a:off x="3276600" y="2286000"/>
          <a:ext cx="83820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4" name="Equation" r:id="rId4" imgW="482391" imgH="710891" progId="Equation.3">
                  <p:embed/>
                </p:oleObj>
              </mc:Choice>
              <mc:Fallback>
                <p:oleObj name="Equation" r:id="rId4" imgW="482391" imgH="71089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286000"/>
                        <a:ext cx="83820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4-4 Example 2</a:t>
            </a:r>
            <a:endParaRPr lang="zh-TW" altLang="en-US" dirty="0"/>
          </a:p>
        </p:txBody>
      </p:sp>
      <p:sp>
        <p:nvSpPr>
          <p:cNvPr id="71683" name="內容版面配置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altLang="zh-TW" dirty="0"/>
              <a:t>Addition of polynomials by adding vectors</a:t>
            </a:r>
          </a:p>
          <a:p>
            <a:r>
              <a:rPr lang="en-US" altLang="zh-TW" dirty="0"/>
              <a:t>Let </a:t>
            </a:r>
            <a:r>
              <a:rPr lang="en-US" altLang="zh-TW" i="1" dirty="0"/>
              <a:t>p</a:t>
            </a:r>
            <a:r>
              <a:rPr lang="en-US" altLang="zh-TW" dirty="0"/>
              <a:t>(x)=</a:t>
            </a:r>
            <a:r>
              <a:rPr lang="en-US" altLang="zh-TW" i="1" dirty="0"/>
              <a:t> </a:t>
            </a:r>
            <a:r>
              <a:rPr lang="en-US" altLang="zh-TW" dirty="0"/>
              <a:t>4</a:t>
            </a:r>
            <a:r>
              <a:rPr lang="en-US" altLang="zh-TW" i="1" dirty="0"/>
              <a:t>x</a:t>
            </a:r>
            <a:r>
              <a:rPr lang="en-US" altLang="zh-TW" i="1" baseline="30000" dirty="0"/>
              <a:t>3</a:t>
            </a:r>
            <a:r>
              <a:rPr lang="en-US" altLang="zh-TW" i="1" dirty="0"/>
              <a:t>-2x+</a:t>
            </a:r>
            <a:r>
              <a:rPr lang="en-US" altLang="zh-TW" dirty="0"/>
              <a:t>1</a:t>
            </a:r>
            <a:r>
              <a:rPr lang="en-US" altLang="zh-TW" i="1" dirty="0"/>
              <a:t>  </a:t>
            </a:r>
            <a:r>
              <a:rPr lang="en-US" altLang="zh-TW" dirty="0"/>
              <a:t>and</a:t>
            </a:r>
            <a:r>
              <a:rPr lang="en-US" altLang="zh-TW" i="1" dirty="0"/>
              <a:t> q</a:t>
            </a:r>
            <a:r>
              <a:rPr lang="en-US" altLang="zh-TW" dirty="0"/>
              <a:t>(x)=</a:t>
            </a:r>
            <a:r>
              <a:rPr lang="en-US" altLang="zh-TW" i="1" dirty="0"/>
              <a:t> </a:t>
            </a:r>
            <a:r>
              <a:rPr lang="en-US" altLang="zh-TW" dirty="0"/>
              <a:t>3</a:t>
            </a:r>
            <a:r>
              <a:rPr lang="en-US" altLang="zh-TW" i="1" dirty="0"/>
              <a:t>x</a:t>
            </a:r>
            <a:r>
              <a:rPr lang="en-US" altLang="zh-TW" i="1" baseline="30000" dirty="0"/>
              <a:t>3</a:t>
            </a:r>
            <a:r>
              <a:rPr lang="en-US" altLang="zh-TW" i="1" dirty="0"/>
              <a:t>-3x</a:t>
            </a:r>
            <a:r>
              <a:rPr lang="tr-TR" altLang="zh-TW" i="1" baseline="30000" dirty="0"/>
              <a:t>2</a:t>
            </a:r>
            <a:r>
              <a:rPr lang="en-US" altLang="zh-TW" i="1" dirty="0"/>
              <a:t>+x</a:t>
            </a:r>
            <a:endParaRPr lang="tr-TR" altLang="zh-TW" i="1" dirty="0"/>
          </a:p>
          <a:p>
            <a:endParaRPr lang="tr-TR" altLang="zh-TW" i="1" dirty="0"/>
          </a:p>
          <a:p>
            <a:endParaRPr lang="tr-TR" altLang="zh-TW" i="1" dirty="0"/>
          </a:p>
          <a:p>
            <a:endParaRPr lang="tr-TR" altLang="zh-TW" i="1" dirty="0"/>
          </a:p>
          <a:p>
            <a:r>
              <a:rPr lang="en-US" altLang="zh-TW" dirty="0"/>
              <a:t>then to compute </a:t>
            </a:r>
            <a:r>
              <a:rPr lang="en-US" altLang="zh-TW" i="1" dirty="0"/>
              <a:t>r(x) </a:t>
            </a:r>
            <a:r>
              <a:rPr lang="en-US" altLang="zh-TW" dirty="0"/>
              <a:t>= 4</a:t>
            </a:r>
            <a:r>
              <a:rPr lang="en-US" altLang="zh-TW" i="1" dirty="0"/>
              <a:t>p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)-2</a:t>
            </a:r>
            <a:r>
              <a:rPr lang="en-US" altLang="zh-TW" i="1" dirty="0"/>
              <a:t>q</a:t>
            </a:r>
            <a:r>
              <a:rPr lang="en-US" altLang="zh-TW" dirty="0"/>
              <a:t>(</a:t>
            </a:r>
            <a:r>
              <a:rPr lang="en-US" altLang="zh-TW" i="1" dirty="0"/>
              <a:t>x</a:t>
            </a:r>
            <a:r>
              <a:rPr lang="en-US" altLang="zh-TW" dirty="0"/>
              <a:t>)</a:t>
            </a:r>
          </a:p>
        </p:txBody>
      </p:sp>
      <p:sp>
        <p:nvSpPr>
          <p:cNvPr id="7168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BA0709BD-5A0D-471F-ACBB-C78AC5723AD2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168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94823BAB-7743-4770-8CD4-DD118B9D37E6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95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92293" y="2503997"/>
                <a:ext cx="1201034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293" y="2503997"/>
                <a:ext cx="1201034" cy="1247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18509" y="2489302"/>
                <a:ext cx="1201291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509" y="2489302"/>
                <a:ext cx="1201291" cy="1247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5025" y="4476053"/>
                <a:ext cx="2671309" cy="12472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  <m:e>
                              <m:r>
                                <a:rPr lang="tr-T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25" y="4476053"/>
                <a:ext cx="2671309" cy="1247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32482" y="5023664"/>
                <a:ext cx="3793924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tr-T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tr-T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482" y="5023664"/>
                <a:ext cx="3793924" cy="338554"/>
              </a:xfrm>
              <a:prstGeom prst="rect">
                <a:avLst/>
              </a:prstGeom>
              <a:blipFill>
                <a:blip r:embed="rId6"/>
                <a:stretch>
                  <a:fillRect t="-1786" b="-71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4-4 Example 3</a:t>
            </a:r>
            <a:endParaRPr lang="zh-TW" altLang="en-US"/>
          </a:p>
        </p:txBody>
      </p:sp>
      <p:sp>
        <p:nvSpPr>
          <p:cNvPr id="72707" name="內容版面配置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altLang="zh-TW"/>
              <a:t>Differentiation of polynomials</a:t>
            </a:r>
          </a:p>
          <a:p>
            <a:pPr lvl="1"/>
            <a:r>
              <a:rPr lang="en-US" altLang="zh-TW" sz="2400" i="1"/>
              <a:t>p</a:t>
            </a:r>
            <a:r>
              <a:rPr lang="en-US" altLang="zh-TW" sz="2400"/>
              <a:t>(</a:t>
            </a:r>
            <a:r>
              <a:rPr lang="en-US" altLang="zh-TW" sz="2400" i="1"/>
              <a:t>x</a:t>
            </a:r>
            <a:r>
              <a:rPr lang="en-US" altLang="zh-TW" sz="2400"/>
              <a:t>) =</a:t>
            </a:r>
            <a:r>
              <a:rPr lang="en-US" altLang="zh-TW" sz="2400" i="1"/>
              <a:t>ax</a:t>
            </a:r>
            <a:r>
              <a:rPr lang="en-US" altLang="zh-TW" sz="2400" i="1" baseline="30000"/>
              <a:t>2</a:t>
            </a:r>
            <a:r>
              <a:rPr lang="en-US" altLang="zh-TW" sz="2400" i="1"/>
              <a:t>+bx+c</a:t>
            </a:r>
            <a:r>
              <a:rPr lang="en-US" altLang="zh-TW" sz="2400"/>
              <a:t> </a:t>
            </a:r>
          </a:p>
          <a:p>
            <a:pPr lvl="1"/>
            <a:endParaRPr lang="zh-TW" altLang="en-US"/>
          </a:p>
        </p:txBody>
      </p:sp>
      <p:sp>
        <p:nvSpPr>
          <p:cNvPr id="7270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8DD3176A-F73A-494C-8DD9-53F04A1E0D04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271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CBEB791-B8A4-47A6-A9B4-9371B9B8DB5E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2711" name="Object 2"/>
          <p:cNvGraphicFramePr>
            <a:graphicFrameLocks noChangeAspect="1"/>
          </p:cNvGraphicFramePr>
          <p:nvPr/>
        </p:nvGraphicFramePr>
        <p:xfrm>
          <a:off x="1143000" y="2362200"/>
          <a:ext cx="1981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2" name="Equation" r:id="rId4" imgW="1117115" imgH="393529" progId="Equation.3">
                  <p:embed/>
                </p:oleObj>
              </mc:Choice>
              <mc:Fallback>
                <p:oleObj name="Equation" r:id="rId4" imgW="1117115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362200"/>
                        <a:ext cx="19812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E0D3E69-CAD5-48FB-8E10-46D276F7E627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3732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00B7191E-171F-4126-AC0B-EFA334995774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97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4-4 Affine Transformation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An </a:t>
            </a:r>
            <a:r>
              <a:rPr lang="en-US" altLang="zh-TW">
                <a:solidFill>
                  <a:srgbClr val="FF0000"/>
                </a:solidFill>
              </a:rPr>
              <a:t>affine transformation</a:t>
            </a:r>
            <a:r>
              <a:rPr lang="en-US" altLang="zh-TW"/>
              <a:t> from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  <a:r>
              <a:rPr lang="en-US" altLang="zh-TW"/>
              <a:t> is a mapping of the form </a:t>
            </a:r>
            <a:r>
              <a:rPr lang="en-US" altLang="zh-TW" i="1"/>
              <a:t>S</a:t>
            </a:r>
            <a:r>
              <a:rPr lang="en-US" altLang="zh-TW"/>
              <a:t>(</a:t>
            </a:r>
            <a:r>
              <a:rPr lang="en-US" altLang="zh-TW" b="1"/>
              <a:t>u</a:t>
            </a:r>
            <a:r>
              <a:rPr lang="en-US" altLang="zh-TW"/>
              <a:t>) = </a:t>
            </a:r>
            <a:r>
              <a:rPr lang="en-US" altLang="zh-TW" i="1"/>
              <a:t>T</a:t>
            </a:r>
            <a:r>
              <a:rPr lang="en-US" altLang="zh-TW"/>
              <a:t>(</a:t>
            </a:r>
            <a:r>
              <a:rPr lang="en-US" altLang="zh-TW" b="1"/>
              <a:t>u</a:t>
            </a:r>
            <a:r>
              <a:rPr lang="en-US" altLang="zh-TW"/>
              <a:t>) + </a:t>
            </a:r>
            <a:r>
              <a:rPr lang="en-US" altLang="zh-TW" b="1"/>
              <a:t>f</a:t>
            </a:r>
            <a:r>
              <a:rPr lang="en-US" altLang="zh-TW"/>
              <a:t>, where </a:t>
            </a:r>
            <a:r>
              <a:rPr lang="en-US" altLang="zh-TW" i="1"/>
              <a:t>T</a:t>
            </a:r>
            <a:r>
              <a:rPr lang="en-US" altLang="zh-TW"/>
              <a:t> is a linear transformation from </a:t>
            </a:r>
            <a:r>
              <a:rPr lang="en-US" altLang="zh-TW" i="1"/>
              <a:t>R</a:t>
            </a:r>
            <a:r>
              <a:rPr lang="en-US" altLang="zh-TW" i="1" baseline="30000"/>
              <a:t>n</a:t>
            </a:r>
            <a:r>
              <a:rPr lang="en-US" altLang="zh-TW"/>
              <a:t> to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  <a:r>
              <a:rPr lang="en-US" altLang="zh-TW"/>
              <a:t> and </a:t>
            </a:r>
            <a:r>
              <a:rPr lang="en-US" altLang="zh-TW" b="1"/>
              <a:t>f</a:t>
            </a:r>
            <a:r>
              <a:rPr lang="en-US" altLang="zh-TW"/>
              <a:t> is a (constant) vector in </a:t>
            </a:r>
            <a:r>
              <a:rPr lang="en-US" altLang="zh-TW" i="1"/>
              <a:t>R</a:t>
            </a:r>
            <a:r>
              <a:rPr lang="en-US" altLang="zh-TW" i="1" baseline="30000"/>
              <a:t>m</a:t>
            </a:r>
            <a:r>
              <a:rPr lang="en-US" altLang="zh-TW"/>
              <a:t>.</a:t>
            </a:r>
          </a:p>
          <a:p>
            <a:pPr eaLnBrk="1" hangingPunct="1"/>
            <a:endParaRPr lang="en-US" altLang="zh-TW"/>
          </a:p>
          <a:p>
            <a:pPr eaLnBrk="1" hangingPunct="1"/>
            <a:r>
              <a:rPr lang="en-US" altLang="zh-TW"/>
              <a:t>Remark</a:t>
            </a:r>
          </a:p>
          <a:p>
            <a:pPr lvl="1" eaLnBrk="1" hangingPunct="1"/>
            <a:r>
              <a:rPr lang="en-US" altLang="zh-TW" sz="2400"/>
              <a:t>The affine transform </a:t>
            </a:r>
            <a:r>
              <a:rPr lang="en-US" altLang="zh-TW" sz="2400" i="1"/>
              <a:t>S</a:t>
            </a:r>
            <a:r>
              <a:rPr lang="en-US" altLang="zh-TW" sz="2400"/>
              <a:t> is a linear transformation if </a:t>
            </a:r>
            <a:r>
              <a:rPr lang="en-US" altLang="zh-TW" sz="2400" b="1"/>
              <a:t>f</a:t>
            </a:r>
            <a:r>
              <a:rPr lang="en-US" altLang="zh-TW" sz="2400"/>
              <a:t> is the zero vector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39690A93-F0AB-4BA0-BAE5-B9BBBB685D5B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475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E1EE95B9-83B0-4D94-ABCB-4774A38621C3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98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534400" cy="1139825"/>
          </a:xfrm>
        </p:spPr>
        <p:txBody>
          <a:bodyPr/>
          <a:lstStyle/>
          <a:p>
            <a:pPr eaLnBrk="1" hangingPunct="1"/>
            <a:r>
              <a:rPr lang="en-US" altLang="zh-TW"/>
              <a:t>4-4 Example 4 (Affine Transformations)</a:t>
            </a:r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The mapping </a:t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>is an affine transformation on </a:t>
            </a:r>
            <a:r>
              <a:rPr lang="en-US" altLang="zh-TW" i="1"/>
              <a:t>R</a:t>
            </a:r>
            <a:r>
              <a:rPr lang="en-US" altLang="zh-TW" baseline="30000"/>
              <a:t>2</a:t>
            </a:r>
            <a:r>
              <a:rPr lang="en-US" altLang="zh-TW"/>
              <a:t>.</a:t>
            </a:r>
          </a:p>
          <a:p>
            <a:pPr eaLnBrk="1" hangingPunct="1"/>
            <a:r>
              <a:rPr lang="en-US" altLang="zh-TW"/>
              <a:t>If </a:t>
            </a:r>
            <a:r>
              <a:rPr lang="en-US" altLang="zh-TW" b="1"/>
              <a:t>u</a:t>
            </a:r>
            <a:r>
              <a:rPr lang="en-US" altLang="zh-TW"/>
              <a:t> = (</a:t>
            </a:r>
            <a:r>
              <a:rPr lang="en-US" altLang="zh-TW" i="1"/>
              <a:t>a</a:t>
            </a:r>
            <a:r>
              <a:rPr lang="en-US" altLang="zh-TW"/>
              <a:t>,</a:t>
            </a:r>
            <a:r>
              <a:rPr lang="en-US" altLang="zh-TW" i="1"/>
              <a:t>b</a:t>
            </a:r>
            <a:r>
              <a:rPr lang="en-US" altLang="zh-TW"/>
              <a:t>), then</a:t>
            </a:r>
          </a:p>
        </p:txBody>
      </p:sp>
      <p:graphicFrame>
        <p:nvGraphicFramePr>
          <p:cNvPr id="74759" name="Object 4"/>
          <p:cNvGraphicFramePr>
            <a:graphicFrameLocks noChangeAspect="1"/>
          </p:cNvGraphicFramePr>
          <p:nvPr/>
        </p:nvGraphicFramePr>
        <p:xfrm>
          <a:off x="3429000" y="2133600"/>
          <a:ext cx="211137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1" name="Equation" r:id="rId4" imgW="1409700" imgH="457200" progId="Equation.3">
                  <p:embed/>
                </p:oleObj>
              </mc:Choice>
              <mc:Fallback>
                <p:oleObj name="Equation" r:id="rId4" imgW="14097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33600"/>
                        <a:ext cx="211137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0" name="Object 5"/>
          <p:cNvGraphicFramePr>
            <a:graphicFrameLocks noChangeAspect="1"/>
          </p:cNvGraphicFramePr>
          <p:nvPr/>
        </p:nvGraphicFramePr>
        <p:xfrm>
          <a:off x="2849563" y="3811588"/>
          <a:ext cx="32718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2" name="Equation" r:id="rId6" imgW="2184400" imgH="457200" progId="Equation.3">
                  <p:embed/>
                </p:oleObj>
              </mc:Choice>
              <mc:Fallback>
                <p:oleObj name="Equation" r:id="rId6" imgW="21844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3811588"/>
                        <a:ext cx="3271837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版面配置區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460C4152-9F65-4465-A129-392DA354824C}" type="datetime1">
              <a:rPr kumimoji="0" lang="zh-TW" altLang="en-US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2021/10/26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Elementary Linear Algebra</a:t>
            </a:r>
          </a:p>
        </p:txBody>
      </p:sp>
      <p:sp>
        <p:nvSpPr>
          <p:cNvPr id="7578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kumimoji="1" sz="2200">
                <a:solidFill>
                  <a:schemeClr val="hlink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fld id="{C2B054D6-DF7D-4F31-9D1A-A8E696AE2F31}" type="slidenum">
              <a:rPr kumimoji="0" lang="en-US" altLang="zh-TW" sz="1200">
                <a:solidFill>
                  <a:schemeClr val="tx1"/>
                </a:solidFill>
                <a:latin typeface="Garamond" panose="02020404030301010803" pitchFamily="18" charset="0"/>
              </a:rPr>
              <a:pPr eaLnBrk="1" hangingPunct="1"/>
              <a:t>99</a:t>
            </a:fld>
            <a:endParaRPr kumimoji="0" lang="en-US" altLang="zh-TW" sz="120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4-4 Interpolating Polynomials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 eaLnBrk="1" hangingPunct="1"/>
            <a:r>
              <a:rPr lang="en-US" altLang="zh-TW"/>
              <a:t>Consider the problem of interpolating a polynomial to a set of </a:t>
            </a:r>
            <a:r>
              <a:rPr lang="en-US" altLang="zh-TW" i="1"/>
              <a:t>n</a:t>
            </a:r>
            <a:r>
              <a:rPr lang="en-US" altLang="zh-TW"/>
              <a:t>+1 points (</a:t>
            </a:r>
            <a:r>
              <a:rPr lang="en-US" altLang="zh-TW" i="1"/>
              <a:t>x</a:t>
            </a:r>
            <a:r>
              <a:rPr lang="en-US" altLang="zh-TW" baseline="-25000"/>
              <a:t>0</a:t>
            </a:r>
            <a:r>
              <a:rPr lang="en-US" altLang="zh-TW"/>
              <a:t>,</a:t>
            </a:r>
            <a:r>
              <a:rPr lang="en-US" altLang="zh-TW" i="1"/>
              <a:t>y</a:t>
            </a:r>
            <a:r>
              <a:rPr lang="en-US" altLang="zh-TW" baseline="-25000"/>
              <a:t>0</a:t>
            </a:r>
            <a:r>
              <a:rPr lang="en-US" altLang="zh-TW"/>
              <a:t>), …, (</a:t>
            </a:r>
            <a:r>
              <a:rPr lang="en-US" altLang="zh-TW" i="1"/>
              <a:t>x</a:t>
            </a:r>
            <a:r>
              <a:rPr lang="en-US" altLang="zh-TW" i="1" baseline="-25000"/>
              <a:t>n</a:t>
            </a:r>
            <a:r>
              <a:rPr lang="en-US" altLang="zh-TW"/>
              <a:t>,</a:t>
            </a:r>
            <a:r>
              <a:rPr lang="en-US" altLang="zh-TW" i="1"/>
              <a:t>y</a:t>
            </a:r>
            <a:r>
              <a:rPr lang="en-US" altLang="zh-TW" i="1" baseline="-25000"/>
              <a:t>n</a:t>
            </a:r>
            <a:r>
              <a:rPr lang="en-US" altLang="zh-TW"/>
              <a:t>).</a:t>
            </a:r>
          </a:p>
          <a:p>
            <a:pPr eaLnBrk="1" hangingPunct="1"/>
            <a:r>
              <a:rPr lang="en-US" altLang="zh-TW"/>
              <a:t>That is, we seek to find a curve </a:t>
            </a:r>
            <a:r>
              <a:rPr lang="en-US" altLang="zh-TW" i="1"/>
              <a:t>p</a:t>
            </a:r>
            <a:r>
              <a:rPr lang="en-US" altLang="zh-TW"/>
              <a:t>(</a:t>
            </a:r>
            <a:r>
              <a:rPr lang="en-US" altLang="zh-TW" i="1"/>
              <a:t>x</a:t>
            </a:r>
            <a:r>
              <a:rPr lang="en-US" altLang="zh-TW"/>
              <a:t>) = </a:t>
            </a:r>
            <a:r>
              <a:rPr lang="en-US" altLang="zh-TW" i="1"/>
              <a:t>a</a:t>
            </a:r>
            <a:r>
              <a:rPr lang="en-US" altLang="zh-TW" i="1" baseline="-25000"/>
              <a:t>n</a:t>
            </a:r>
            <a:r>
              <a:rPr lang="en-US" altLang="zh-TW" i="1"/>
              <a:t>x</a:t>
            </a:r>
            <a:r>
              <a:rPr lang="en-US" altLang="zh-TW" i="1" baseline="-25000"/>
              <a:t>n</a:t>
            </a:r>
            <a:r>
              <a:rPr lang="en-US" altLang="zh-TW"/>
              <a:t> + … + </a:t>
            </a:r>
            <a:r>
              <a:rPr lang="en-US" altLang="zh-TW" i="1"/>
              <a:t>a</a:t>
            </a:r>
            <a:r>
              <a:rPr lang="en-US" altLang="zh-TW" baseline="-25000"/>
              <a:t>0</a:t>
            </a:r>
            <a:endParaRPr lang="en-US" altLang="zh-TW"/>
          </a:p>
          <a:p>
            <a:pPr eaLnBrk="1" hangingPunct="1"/>
            <a:r>
              <a:rPr lang="en-US" altLang="zh-TW"/>
              <a:t>The matrix </a:t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/>
              <a:t/>
            </a:r>
            <a:br>
              <a:rPr lang="en-US" altLang="zh-TW"/>
            </a:br>
            <a:endParaRPr lang="en-US" altLang="zh-TW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TW"/>
              <a:t>     is known as a </a:t>
            </a:r>
            <a:r>
              <a:rPr lang="en-US" altLang="zh-TW">
                <a:solidFill>
                  <a:srgbClr val="FF0000"/>
                </a:solidFill>
              </a:rPr>
              <a:t>Vandermonde matrix</a:t>
            </a:r>
          </a:p>
        </p:txBody>
      </p:sp>
      <p:graphicFrame>
        <p:nvGraphicFramePr>
          <p:cNvPr id="75783" name="Object 4"/>
          <p:cNvGraphicFramePr>
            <a:graphicFrameLocks noChangeAspect="1"/>
          </p:cNvGraphicFramePr>
          <p:nvPr/>
        </p:nvGraphicFramePr>
        <p:xfrm>
          <a:off x="2057400" y="2895600"/>
          <a:ext cx="4683125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4" name="Equation" r:id="rId4" imgW="2476500" imgH="1168400" progId="Equation.3">
                  <p:embed/>
                </p:oleObj>
              </mc:Choice>
              <mc:Fallback>
                <p:oleObj name="Equation" r:id="rId4" imgW="2476500" imgH="1168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895600"/>
                        <a:ext cx="4683125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None/>
          <a:tabLst/>
          <a:defRPr kumimoji="1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None/>
          <a:tabLst/>
          <a:defRPr kumimoji="1" lang="en-US" sz="2200" b="0" i="0" u="none" strike="noStrike" cap="none" normalizeH="0" baseline="0" smtClean="0">
            <a:ln>
              <a:noFill/>
            </a:ln>
            <a:solidFill>
              <a:schemeClr val="hlink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6971</TotalTime>
  <Words>5614</Words>
  <Application>Microsoft Office PowerPoint</Application>
  <PresentationFormat>On-screen Show (4:3)</PresentationFormat>
  <Paragraphs>1091</Paragraphs>
  <Slides>100</Slides>
  <Notes>73</Notes>
  <HiddenSlides>3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100</vt:i4>
      </vt:variant>
    </vt:vector>
  </HeadingPairs>
  <TitlesOfParts>
    <vt:vector size="120" baseType="lpstr">
      <vt:lpstr>Arial</vt:lpstr>
      <vt:lpstr>BatangChe</vt:lpstr>
      <vt:lpstr>Blackadder ITC</vt:lpstr>
      <vt:lpstr>Calibri</vt:lpstr>
      <vt:lpstr>Calibri Light</vt:lpstr>
      <vt:lpstr>Cambria Math</vt:lpstr>
      <vt:lpstr>標楷體</vt:lpstr>
      <vt:lpstr>Garamond</vt:lpstr>
      <vt:lpstr>Math3</vt:lpstr>
      <vt:lpstr>Monotype Corsiva</vt:lpstr>
      <vt:lpstr>新細明體</vt:lpstr>
      <vt:lpstr>Symbol</vt:lpstr>
      <vt:lpstr>Tahoma</vt:lpstr>
      <vt:lpstr>Times New Roman</vt:lpstr>
      <vt:lpstr>Wingdings</vt:lpstr>
      <vt:lpstr>Edge</vt:lpstr>
      <vt:lpstr>Office Theme</vt:lpstr>
      <vt:lpstr>Equation</vt:lpstr>
      <vt:lpstr>方程式</vt:lpstr>
      <vt:lpstr>Denklem</vt:lpstr>
      <vt:lpstr>Elementary Linear Algebra  Anton &amp; Rorres, 9th Edition</vt:lpstr>
      <vt:lpstr>Chapter Content</vt:lpstr>
      <vt:lpstr>Arrow representation of vectors in 2 space and 3 space</vt:lpstr>
      <vt:lpstr>4-1 Definitions</vt:lpstr>
      <vt:lpstr>Vector addition and subtraction in 2-space or 3-space</vt:lpstr>
      <vt:lpstr>4-1 Remarks</vt:lpstr>
      <vt:lpstr>Theorem 4.1.1 (Properties of Vector in Rn)</vt:lpstr>
      <vt:lpstr>Linear combination of vectors</vt:lpstr>
      <vt:lpstr> 4-1 Euclidean Inner Product</vt:lpstr>
      <vt:lpstr>Theorem 4.1.2 Properties of Euclidean Inner Product</vt:lpstr>
      <vt:lpstr>4-1 Example 2</vt:lpstr>
      <vt:lpstr>4-1 Norm and Distance in Euclidean n-Space</vt:lpstr>
      <vt:lpstr>Another interpretation</vt:lpstr>
      <vt:lpstr>4-1 Example 3</vt:lpstr>
      <vt:lpstr>Unit vector and normalization</vt:lpstr>
      <vt:lpstr>Theorem 4.1.3  (Cauchy-Schwarz Inequality in Rn)</vt:lpstr>
      <vt:lpstr>Dot product and law of cosines in 2-space, 3-space</vt:lpstr>
      <vt:lpstr>Theorem 4.1.4  (Properties of Length in Rn) </vt:lpstr>
      <vt:lpstr>Theorem 4.1.5  (Properties of Distance in Rn) </vt:lpstr>
      <vt:lpstr>Theorem 4.1.6 </vt:lpstr>
      <vt:lpstr>4-1 Orthogonality</vt:lpstr>
      <vt:lpstr>Theorem 4.1.7  (Pythagorean Theorem in Rn) </vt:lpstr>
      <vt:lpstr>4-1 Matrix Formulae for the Dot Product</vt:lpstr>
      <vt:lpstr>4-1 Example 5</vt:lpstr>
      <vt:lpstr>4-1 A Dot Product View of         Matrix Multiplication</vt:lpstr>
      <vt:lpstr>4-1 Example 6</vt:lpstr>
      <vt:lpstr>Orthogonal  Projection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Distance between a point  and a plane</vt:lpstr>
      <vt:lpstr>Illustration of distance between a point and a plane</vt:lpstr>
      <vt:lpstr>PowerPoint Presentation</vt:lpstr>
      <vt:lpstr>Cross Product</vt:lpstr>
      <vt:lpstr>Properties of cross product </vt:lpstr>
      <vt:lpstr>Properties of cross product</vt:lpstr>
      <vt:lpstr>Chapter Content</vt:lpstr>
      <vt:lpstr>4-2 Functions from Rn to R</vt:lpstr>
      <vt:lpstr>4-2 Examples</vt:lpstr>
      <vt:lpstr>4-2 Function from Rn to Rm </vt:lpstr>
      <vt:lpstr>4-2 Example 1</vt:lpstr>
      <vt:lpstr>4-2 Linear Transformations        from Rn to Rm</vt:lpstr>
      <vt:lpstr>4-2 Example 2 (Linear Transformation)</vt:lpstr>
      <vt:lpstr>4-2 Notations of Linear Transformations </vt:lpstr>
      <vt:lpstr>4-2 Examples</vt:lpstr>
      <vt:lpstr>4-2 Reflection Operators</vt:lpstr>
      <vt:lpstr>4-2 Reflection Operators (2-Space)</vt:lpstr>
      <vt:lpstr>4-2 Reflection Operators (3-Space)</vt:lpstr>
      <vt:lpstr>4-2 Projection Operators</vt:lpstr>
      <vt:lpstr>4-2 Projection Operators on R2 </vt:lpstr>
      <vt:lpstr>4-2 Projection Operators on R3 </vt:lpstr>
      <vt:lpstr>Projection operator on an arbitrary line through the origin</vt:lpstr>
      <vt:lpstr>4-2 Rotation Operators on R2 </vt:lpstr>
      <vt:lpstr>4-2 Example 6</vt:lpstr>
      <vt:lpstr>4-2 Rotation of Vectors in R3</vt:lpstr>
      <vt:lpstr>4-2 Rotation Operators on R3</vt:lpstr>
      <vt:lpstr>Rotation Operators on R3</vt:lpstr>
      <vt:lpstr>4-2 Dilation and Contraction Operators on R3 </vt:lpstr>
      <vt:lpstr>4-2 Compositions of Linear Transformations</vt:lpstr>
      <vt:lpstr>4-2 Example 6 (Composition of Two Rotations)  </vt:lpstr>
      <vt:lpstr>4-2 Example 6 (Composition of Two Rotations)</vt:lpstr>
      <vt:lpstr>4-2 Example 7</vt:lpstr>
      <vt:lpstr>4-2 Example 8</vt:lpstr>
      <vt:lpstr>4-2  Compositions of Three or More           Linear Transformations</vt:lpstr>
      <vt:lpstr>Extension of Example 8 to 3-space</vt:lpstr>
      <vt:lpstr>4-2 Example 9</vt:lpstr>
      <vt:lpstr>Chapter Content</vt:lpstr>
      <vt:lpstr>4-3 One-to-One Linear Transformations</vt:lpstr>
      <vt:lpstr>Theorem 4.3.1 (Equivalent Statements)</vt:lpstr>
      <vt:lpstr>4-3 Example 2 &amp; 3</vt:lpstr>
      <vt:lpstr>4-3 Inverse of a One-to-One Linear Operator</vt:lpstr>
      <vt:lpstr>4-3 Example 4</vt:lpstr>
      <vt:lpstr>4-3 Example 5</vt:lpstr>
      <vt:lpstr>Theorem 4.3.2  (Properties of Linear Transformations)</vt:lpstr>
      <vt:lpstr>Theorem 4.3.3 </vt:lpstr>
      <vt:lpstr>4-3 Example 6  (Standard Matrix for a Projection Operator)</vt:lpstr>
      <vt:lpstr>4-3 Example 6 (continue) </vt:lpstr>
      <vt:lpstr>4-3 Example 6 (continue) </vt:lpstr>
      <vt:lpstr>4-3 Geometric Interpretation of Eigenvector</vt:lpstr>
      <vt:lpstr>4-3 Example 7</vt:lpstr>
      <vt:lpstr>4-3 Example 7(continue)</vt:lpstr>
      <vt:lpstr>4-3 Example 8</vt:lpstr>
      <vt:lpstr>4-3 Example 8 (continue)</vt:lpstr>
      <vt:lpstr>4-3 Example 8 (continue) </vt:lpstr>
      <vt:lpstr>Theorem 4.3.4 (Equivalent Statements)</vt:lpstr>
      <vt:lpstr>Chapter Content</vt:lpstr>
      <vt:lpstr>4-4 Example 1</vt:lpstr>
      <vt:lpstr>4-4 Example 2</vt:lpstr>
      <vt:lpstr>4-4 Example 3</vt:lpstr>
      <vt:lpstr>4-4 Affine Transformation</vt:lpstr>
      <vt:lpstr>4-4 Example 4 (Affine Transformations)</vt:lpstr>
      <vt:lpstr>4-4 Interpolating Polynomials</vt:lpstr>
      <vt:lpstr>4-4 Example 5 (Interpolating a Cubic)</vt:lpstr>
    </vt:vector>
  </TitlesOfParts>
  <Company>National Chung Cheng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Huei-Yung Lin</dc:creator>
  <cp:lastModifiedBy>Ulug Bayazit</cp:lastModifiedBy>
  <cp:revision>918</cp:revision>
  <cp:lastPrinted>1601-01-01T00:00:00Z</cp:lastPrinted>
  <dcterms:created xsi:type="dcterms:W3CDTF">2004-09-02T14:18:10Z</dcterms:created>
  <dcterms:modified xsi:type="dcterms:W3CDTF">2021-10-26T08:40:19Z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